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6858000" cx="12192000"/>
  <p:notesSz cx="6858000" cy="9144000"/>
  <p:embeddedFontLst>
    <p:embeddedFont>
      <p:font typeface="Roboto"/>
      <p:regular r:id="rId64"/>
      <p:bold r:id="rId65"/>
      <p:italic r:id="rId66"/>
      <p:boldItalic r:id="rId67"/>
    </p:embeddedFont>
    <p:embeddedFont>
      <p:font typeface="Proxima Nova"/>
      <p:regular r:id="rId68"/>
      <p:bold r:id="rId69"/>
      <p:italic r:id="rId70"/>
      <p:boldItalic r:id="rId71"/>
    </p:embeddedFont>
    <p:embeddedFont>
      <p:font typeface="Nunito"/>
      <p:regular r:id="rId72"/>
      <p:bold r:id="rId73"/>
      <p:italic r:id="rId74"/>
      <p:boldItalic r:id="rId75"/>
    </p:embeddedFont>
    <p:embeddedFont>
      <p:font typeface="Roboto Light"/>
      <p:regular r:id="rId76"/>
      <p:bold r:id="rId77"/>
      <p:italic r:id="rId78"/>
      <p:boldItalic r:id="rId79"/>
    </p:embeddedFont>
    <p:embeddedFont>
      <p:font typeface="Noto Sans Symbols"/>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82" roundtripDataSignature="AMtx7mjuSE8WnYgBMIWFGRx6bFBKm/rg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D40F43-9263-4A33-ABF2-7A6A43457244}">
  <a:tblStyle styleId="{30D40F43-9263-4A33-ABF2-7A6A43457244}" styleName="Table_0">
    <a:wholeTbl>
      <a:tcTxStyle b="off" i="off">
        <a:font>
          <a:latin typeface="Roboto Condensed"/>
          <a:ea typeface="Roboto Condensed"/>
          <a:cs typeface="Roboto Condense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EEEE"/>
          </a:solidFill>
        </a:fill>
      </a:tcStyle>
    </a:wholeTbl>
    <a:band1H>
      <a:tcTxStyle/>
      <a:tcStyle>
        <a:fill>
          <a:solidFill>
            <a:srgbClr val="DBDBDB"/>
          </a:solidFill>
        </a:fill>
      </a:tcStyle>
    </a:band1H>
    <a:band2H>
      <a:tcTxStyle/>
    </a:band2H>
    <a:band1V>
      <a:tcTxStyle/>
      <a:tcStyle>
        <a:fill>
          <a:solidFill>
            <a:srgbClr val="DBDBDB"/>
          </a:solidFill>
        </a:fill>
      </a:tcStyle>
    </a:band1V>
    <a:band2V>
      <a:tcTxStyle/>
    </a:band2V>
    <a:lastCol>
      <a:tcTxStyle b="on" i="off">
        <a:font>
          <a:latin typeface="Roboto Condensed"/>
          <a:ea typeface="Roboto Condensed"/>
          <a:cs typeface="Roboto Condensed"/>
        </a:font>
        <a:schemeClr val="lt1"/>
      </a:tcTxStyle>
      <a:tcStyle>
        <a:fill>
          <a:solidFill>
            <a:schemeClr val="accent1"/>
          </a:solidFill>
        </a:fill>
      </a:tcStyle>
    </a:lastCol>
    <a:firstCol>
      <a:tcTxStyle b="on" i="off">
        <a:font>
          <a:latin typeface="Roboto Condensed"/>
          <a:ea typeface="Roboto Condensed"/>
          <a:cs typeface="Roboto Condensed"/>
        </a:font>
        <a:schemeClr val="lt1"/>
      </a:tcTxStyle>
      <a:tcStyle>
        <a:fill>
          <a:solidFill>
            <a:schemeClr val="accent1"/>
          </a:solidFill>
        </a:fill>
      </a:tcStyle>
    </a:firstCol>
    <a:lastRow>
      <a:tcTxStyle b="on" i="off">
        <a:font>
          <a:latin typeface="Roboto Condensed"/>
          <a:ea typeface="Roboto Condensed"/>
          <a:cs typeface="Roboto Condensed"/>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Roboto Condensed"/>
          <a:ea typeface="Roboto Condensed"/>
          <a:cs typeface="Roboto Condensed"/>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NotoSansSymbols-regular.fntdata"/><Relationship Id="rId82" Type="http://customschemas.google.com/relationships/presentationmetadata" Target="metadata"/><Relationship Id="rId81" Type="http://schemas.openxmlformats.org/officeDocument/2006/relationships/font" Target="fonts/NotoSansSymbol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bold.fntdata"/><Relationship Id="rId72" Type="http://schemas.openxmlformats.org/officeDocument/2006/relationships/font" Target="fonts/Nunito-regular.fntdata"/><Relationship Id="rId31" Type="http://schemas.openxmlformats.org/officeDocument/2006/relationships/slide" Target="slides/slide25.xml"/><Relationship Id="rId75" Type="http://schemas.openxmlformats.org/officeDocument/2006/relationships/font" Target="fonts/Nunito-boldItalic.fntdata"/><Relationship Id="rId30" Type="http://schemas.openxmlformats.org/officeDocument/2006/relationships/slide" Target="slides/slide24.xml"/><Relationship Id="rId74" Type="http://schemas.openxmlformats.org/officeDocument/2006/relationships/font" Target="fonts/Nunito-italic.fntdata"/><Relationship Id="rId33" Type="http://schemas.openxmlformats.org/officeDocument/2006/relationships/slide" Target="slides/slide27.xml"/><Relationship Id="rId77" Type="http://schemas.openxmlformats.org/officeDocument/2006/relationships/font" Target="fonts/RobotoLight-bold.fntdata"/><Relationship Id="rId32" Type="http://schemas.openxmlformats.org/officeDocument/2006/relationships/slide" Target="slides/slide26.xml"/><Relationship Id="rId76" Type="http://schemas.openxmlformats.org/officeDocument/2006/relationships/font" Target="fonts/RobotoLight-regular.fntdata"/><Relationship Id="rId35" Type="http://schemas.openxmlformats.org/officeDocument/2006/relationships/slide" Target="slides/slide29.xml"/><Relationship Id="rId79" Type="http://schemas.openxmlformats.org/officeDocument/2006/relationships/font" Target="fonts/RobotoLight-boldItalic.fntdata"/><Relationship Id="rId34" Type="http://schemas.openxmlformats.org/officeDocument/2006/relationships/slide" Target="slides/slide28.xml"/><Relationship Id="rId78" Type="http://schemas.openxmlformats.org/officeDocument/2006/relationships/font" Target="fonts/RobotoLight-italic.fntdata"/><Relationship Id="rId71" Type="http://schemas.openxmlformats.org/officeDocument/2006/relationships/font" Target="fonts/ProximaNova-boldItalic.fntdata"/><Relationship Id="rId70" Type="http://schemas.openxmlformats.org/officeDocument/2006/relationships/font" Target="fonts/ProximaNova-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ProximaNova-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31" name="Google Shape;23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32" name="Google Shape;232;p27:notes"/>
          <p:cNvSpPr txBox="1"/>
          <p:nvPr>
            <p:ph idx="1" type="body"/>
          </p:nvPr>
        </p:nvSpPr>
        <p:spPr>
          <a:xfrm>
            <a:off x="685800" y="4400550"/>
            <a:ext cx="5486400" cy="360045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just">
              <a:spcBef>
                <a:spcPts val="0"/>
              </a:spcBef>
              <a:spcAft>
                <a:spcPts val="0"/>
              </a:spcAft>
              <a:buClr>
                <a:srgbClr val="000000"/>
              </a:buClr>
              <a:buSzPts val="1200"/>
              <a:buFont typeface="Arial"/>
              <a:buChar char="•"/>
            </a:pPr>
            <a:r>
              <a:rPr b="0" i="0" lang="en-US">
                <a:solidFill>
                  <a:srgbClr val="000000"/>
                </a:solidFill>
                <a:latin typeface="Nunito"/>
                <a:ea typeface="Nunito"/>
                <a:cs typeface="Nunito"/>
                <a:sym typeface="Nunito"/>
              </a:rPr>
              <a:t>CREATE [OR REPLACE] TRIGGER trigger_name − Creates or replaces an existing trigger with the </a:t>
            </a:r>
            <a:r>
              <a:rPr b="0" i="1" lang="en-US">
                <a:solidFill>
                  <a:srgbClr val="000000"/>
                </a:solidFill>
                <a:latin typeface="Nunito"/>
                <a:ea typeface="Nunito"/>
                <a:cs typeface="Nunito"/>
                <a:sym typeface="Nunito"/>
              </a:rPr>
              <a:t>trigger_name</a:t>
            </a:r>
            <a:r>
              <a:rPr b="0" i="0" lang="en-US">
                <a:solidFill>
                  <a:srgbClr val="000000"/>
                </a:solidFill>
                <a:latin typeface="Nunito"/>
                <a:ea typeface="Nunito"/>
                <a:cs typeface="Nunito"/>
                <a:sym typeface="Nunito"/>
              </a:rPr>
              <a:t>.</a:t>
            </a:r>
            <a:endParaRPr/>
          </a:p>
          <a:p>
            <a:pPr indent="-76200" lvl="0" marL="0" rtl="0" algn="just">
              <a:spcBef>
                <a:spcPts val="0"/>
              </a:spcBef>
              <a:spcAft>
                <a:spcPts val="0"/>
              </a:spcAft>
              <a:buClr>
                <a:srgbClr val="000000"/>
              </a:buClr>
              <a:buSzPts val="1200"/>
              <a:buFont typeface="Arial"/>
              <a:buChar char="•"/>
            </a:pPr>
            <a:r>
              <a:rPr b="0" i="0" lang="en-US">
                <a:solidFill>
                  <a:srgbClr val="000000"/>
                </a:solidFill>
                <a:latin typeface="Nunito"/>
                <a:ea typeface="Nunito"/>
                <a:cs typeface="Nunito"/>
                <a:sym typeface="Nunito"/>
              </a:rPr>
              <a:t>{BEFORE | AFTER | INSTEAD OF} − This specifies when the trigger will be executed. The INSTEAD OF clause is used for creating trigger on a view.</a:t>
            </a:r>
            <a:endParaRPr/>
          </a:p>
          <a:p>
            <a:pPr indent="-76200" lvl="0" marL="0" rtl="0" algn="just">
              <a:spcBef>
                <a:spcPts val="0"/>
              </a:spcBef>
              <a:spcAft>
                <a:spcPts val="0"/>
              </a:spcAft>
              <a:buClr>
                <a:srgbClr val="000000"/>
              </a:buClr>
              <a:buSzPts val="1200"/>
              <a:buFont typeface="Arial"/>
              <a:buChar char="•"/>
            </a:pPr>
            <a:r>
              <a:rPr b="0" i="0" lang="en-US">
                <a:solidFill>
                  <a:srgbClr val="000000"/>
                </a:solidFill>
                <a:latin typeface="Nunito"/>
                <a:ea typeface="Nunito"/>
                <a:cs typeface="Nunito"/>
                <a:sym typeface="Nunito"/>
              </a:rPr>
              <a:t>{INSERT [OR] | UPDATE [OR] | DELETE} − This specifies the DML operation.</a:t>
            </a:r>
            <a:endParaRPr/>
          </a:p>
          <a:p>
            <a:pPr indent="-76200" lvl="0" marL="0" rtl="0" algn="just">
              <a:spcBef>
                <a:spcPts val="0"/>
              </a:spcBef>
              <a:spcAft>
                <a:spcPts val="0"/>
              </a:spcAft>
              <a:buClr>
                <a:srgbClr val="000000"/>
              </a:buClr>
              <a:buSzPts val="1200"/>
              <a:buFont typeface="Arial"/>
              <a:buChar char="•"/>
            </a:pPr>
            <a:r>
              <a:rPr b="0" i="0" lang="en-US">
                <a:solidFill>
                  <a:srgbClr val="000000"/>
                </a:solidFill>
                <a:latin typeface="Nunito"/>
                <a:ea typeface="Nunito"/>
                <a:cs typeface="Nunito"/>
                <a:sym typeface="Nunito"/>
              </a:rPr>
              <a:t>[OF col_name] − This specifies the column name that will be updated.</a:t>
            </a:r>
            <a:endParaRPr/>
          </a:p>
          <a:p>
            <a:pPr indent="-76200" lvl="0" marL="0" rtl="0" algn="just">
              <a:spcBef>
                <a:spcPts val="0"/>
              </a:spcBef>
              <a:spcAft>
                <a:spcPts val="0"/>
              </a:spcAft>
              <a:buClr>
                <a:srgbClr val="000000"/>
              </a:buClr>
              <a:buSzPts val="1200"/>
              <a:buFont typeface="Arial"/>
              <a:buChar char="•"/>
            </a:pPr>
            <a:r>
              <a:rPr b="0" i="0" lang="en-US">
                <a:solidFill>
                  <a:srgbClr val="000000"/>
                </a:solidFill>
                <a:latin typeface="Nunito"/>
                <a:ea typeface="Nunito"/>
                <a:cs typeface="Nunito"/>
                <a:sym typeface="Nunito"/>
              </a:rPr>
              <a:t>[ON table_name] − This specifies the name of the table associated with the trigger.</a:t>
            </a:r>
            <a:endParaRPr/>
          </a:p>
          <a:p>
            <a:pPr indent="-76200" lvl="0" marL="0" rtl="0" algn="just">
              <a:spcBef>
                <a:spcPts val="0"/>
              </a:spcBef>
              <a:spcAft>
                <a:spcPts val="0"/>
              </a:spcAft>
              <a:buClr>
                <a:srgbClr val="000000"/>
              </a:buClr>
              <a:buSzPts val="1200"/>
              <a:buFont typeface="Arial"/>
              <a:buChar char="•"/>
            </a:pPr>
            <a:r>
              <a:rPr b="0" i="0" lang="en-US">
                <a:solidFill>
                  <a:srgbClr val="000000"/>
                </a:solidFill>
                <a:latin typeface="Nunito"/>
                <a:ea typeface="Nunito"/>
                <a:cs typeface="Nunito"/>
                <a:sym typeface="Nunito"/>
              </a:rPr>
              <a:t>[REFERENCING OLD AS o NEW AS n] − This allows you to refer new and old values for various DML statements, such as INSERT, UPDATE, and DELETE.</a:t>
            </a:r>
            <a:endParaRPr/>
          </a:p>
          <a:p>
            <a:pPr indent="-76200" lvl="0" marL="0" rtl="0" algn="just">
              <a:spcBef>
                <a:spcPts val="0"/>
              </a:spcBef>
              <a:spcAft>
                <a:spcPts val="0"/>
              </a:spcAft>
              <a:buClr>
                <a:srgbClr val="000000"/>
              </a:buClr>
              <a:buSzPts val="1200"/>
              <a:buFont typeface="Arial"/>
              <a:buChar char="•"/>
            </a:pPr>
            <a:r>
              <a:rPr b="0" i="0" lang="en-US">
                <a:solidFill>
                  <a:srgbClr val="000000"/>
                </a:solidFill>
                <a:latin typeface="Nunito"/>
                <a:ea typeface="Nunito"/>
                <a:cs typeface="Nunito"/>
                <a:sym typeface="Nunito"/>
              </a:rPr>
              <a:t>[FOR EACH ROW] − This specifies a row-level trigger, i.e., the trigger will be executed for each row being affected. Otherwise the trigger will execute just once when the SQL statement is executed, which is called a table level trigger.</a:t>
            </a:r>
            <a:endParaRPr/>
          </a:p>
          <a:p>
            <a:pPr indent="-76200" lvl="0" marL="0" rtl="0" algn="just">
              <a:spcBef>
                <a:spcPts val="0"/>
              </a:spcBef>
              <a:spcAft>
                <a:spcPts val="0"/>
              </a:spcAft>
              <a:buClr>
                <a:srgbClr val="000000"/>
              </a:buClr>
              <a:buSzPts val="1200"/>
              <a:buFont typeface="Arial"/>
              <a:buChar char="•"/>
            </a:pPr>
            <a:r>
              <a:rPr b="0" i="0" lang="en-US">
                <a:solidFill>
                  <a:srgbClr val="000000"/>
                </a:solidFill>
                <a:latin typeface="Nunito"/>
                <a:ea typeface="Nunito"/>
                <a:cs typeface="Nunito"/>
                <a:sym typeface="Nunito"/>
              </a:rPr>
              <a:t>WHEN (condition) − This provides a condition for rows for which the trigger would fire. This clause is valid only for row-level triggers.</a:t>
            </a:r>
            <a:endParaRPr/>
          </a:p>
          <a:p>
            <a:pPr indent="0" lvl="0" marL="0" rtl="0" algn="l">
              <a:spcBef>
                <a:spcPts val="0"/>
              </a:spcBef>
              <a:spcAft>
                <a:spcPts val="0"/>
              </a:spcAft>
              <a:buNone/>
            </a:pPr>
            <a:r>
              <a:t/>
            </a:r>
            <a:endParaRPr/>
          </a:p>
        </p:txBody>
      </p:sp>
      <p:sp>
        <p:nvSpPr>
          <p:cNvPr id="428" name="Google Shape;428;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Maroon">
  <p:cSld name="Title Slide - Maroon">
    <p:spTree>
      <p:nvGrpSpPr>
        <p:cNvPr id="15" name="Shape 15"/>
        <p:cNvGrpSpPr/>
        <p:nvPr/>
      </p:nvGrpSpPr>
      <p:grpSpPr>
        <a:xfrm>
          <a:off x="0" y="0"/>
          <a:ext cx="0" cy="0"/>
          <a:chOff x="0" y="0"/>
          <a:chExt cx="0" cy="0"/>
        </a:xfrm>
      </p:grpSpPr>
      <p:pic>
        <p:nvPicPr>
          <p:cNvPr id="16" name="Google Shape;16;p59"/>
          <p:cNvPicPr preferRelativeResize="0"/>
          <p:nvPr/>
        </p:nvPicPr>
        <p:blipFill rotWithShape="1">
          <a:blip r:embed="rId2">
            <a:alphaModFix/>
          </a:blip>
          <a:srcRect b="0" l="0" r="0" t="0"/>
          <a:stretch/>
        </p:blipFill>
        <p:spPr>
          <a:xfrm>
            <a:off x="4750" y="4750"/>
            <a:ext cx="12187250" cy="6853250"/>
          </a:xfrm>
          <a:prstGeom prst="rect">
            <a:avLst/>
          </a:prstGeom>
          <a:noFill/>
          <a:ln>
            <a:noFill/>
          </a:ln>
        </p:spPr>
      </p:pic>
      <p:pic>
        <p:nvPicPr>
          <p:cNvPr id="17" name="Google Shape;17;p59"/>
          <p:cNvPicPr preferRelativeResize="0"/>
          <p:nvPr/>
        </p:nvPicPr>
        <p:blipFill rotWithShape="1">
          <a:blip r:embed="rId3">
            <a:alphaModFix/>
          </a:blip>
          <a:srcRect b="0" l="0" r="0" t="0"/>
          <a:stretch/>
        </p:blipFill>
        <p:spPr>
          <a:xfrm>
            <a:off x="0" y="4750"/>
            <a:ext cx="12182487" cy="6853250"/>
          </a:xfrm>
          <a:prstGeom prst="rect">
            <a:avLst/>
          </a:prstGeom>
          <a:noFill/>
          <a:ln>
            <a:noFill/>
          </a:ln>
        </p:spPr>
      </p:pic>
      <p:pic>
        <p:nvPicPr>
          <p:cNvPr id="18" name="Google Shape;18;p59"/>
          <p:cNvPicPr preferRelativeResize="0"/>
          <p:nvPr/>
        </p:nvPicPr>
        <p:blipFill rotWithShape="1">
          <a:blip r:embed="rId4">
            <a:alphaModFix/>
          </a:blip>
          <a:srcRect b="0" l="0" r="0" t="0"/>
          <a:stretch/>
        </p:blipFill>
        <p:spPr>
          <a:xfrm>
            <a:off x="8905091" y="128402"/>
            <a:ext cx="3000375" cy="742950"/>
          </a:xfrm>
          <a:prstGeom prst="rect">
            <a:avLst/>
          </a:prstGeom>
          <a:noFill/>
          <a:ln>
            <a:noFill/>
          </a:ln>
        </p:spPr>
      </p:pic>
      <p:sp>
        <p:nvSpPr>
          <p:cNvPr id="19" name="Google Shape;19;p59"/>
          <p:cNvSpPr txBox="1"/>
          <p:nvPr/>
        </p:nvSpPr>
        <p:spPr>
          <a:xfrm>
            <a:off x="388403" y="2297169"/>
            <a:ext cx="4830903" cy="1354187"/>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t/>
            </a:r>
            <a:endParaRPr b="1" i="0" sz="3600" u="none" cap="none" strike="noStrike">
              <a:solidFill>
                <a:srgbClr val="666666"/>
              </a:solidFill>
              <a:latin typeface="Proxima Nova"/>
              <a:ea typeface="Proxima Nova"/>
              <a:cs typeface="Proxima Nova"/>
              <a:sym typeface="Proxima Nova"/>
            </a:endParaRPr>
          </a:p>
          <a:p>
            <a:pPr indent="0" lvl="0" marL="0" marR="0" rtl="0" algn="l">
              <a:spcBef>
                <a:spcPts val="0"/>
              </a:spcBef>
              <a:spcAft>
                <a:spcPts val="0"/>
              </a:spcAft>
              <a:buNone/>
            </a:pPr>
            <a:r>
              <a:rPr b="1" i="0" lang="en-US" sz="4000" u="none" cap="none" strike="noStrike">
                <a:solidFill>
                  <a:srgbClr val="666666"/>
                </a:solidFill>
                <a:latin typeface="Proxima Nova"/>
                <a:ea typeface="Proxima Nova"/>
                <a:cs typeface="Proxima Nova"/>
                <a:sym typeface="Proxima Nova"/>
              </a:rPr>
              <a:t>PL / SQL</a:t>
            </a:r>
            <a:endParaRPr b="1" i="0" sz="3400" u="none" cap="none" strike="noStrike">
              <a:solidFill>
                <a:schemeClr val="dk1"/>
              </a:solidFill>
              <a:latin typeface="Roboto"/>
              <a:ea typeface="Roboto"/>
              <a:cs typeface="Roboto"/>
              <a:sym typeface="Roboto"/>
            </a:endParaRPr>
          </a:p>
        </p:txBody>
      </p:sp>
      <p:sp>
        <p:nvSpPr>
          <p:cNvPr id="20" name="Google Shape;20;p59"/>
          <p:cNvSpPr txBox="1"/>
          <p:nvPr/>
        </p:nvSpPr>
        <p:spPr>
          <a:xfrm>
            <a:off x="388403" y="5126961"/>
            <a:ext cx="4176000" cy="1108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0" i="0" lang="en-US" sz="2000" u="none" cap="none" strike="noStrike">
                <a:solidFill>
                  <a:srgbClr val="666666"/>
                </a:solidFill>
                <a:latin typeface="Proxima Nova"/>
                <a:ea typeface="Proxima Nova"/>
                <a:cs typeface="Proxima Nova"/>
                <a:sym typeface="Proxima Nova"/>
              </a:rPr>
              <a:t>Prof. </a:t>
            </a:r>
            <a:r>
              <a:rPr lang="en-US" sz="2000">
                <a:solidFill>
                  <a:srgbClr val="666666"/>
                </a:solidFill>
                <a:latin typeface="Proxima Nova"/>
                <a:ea typeface="Proxima Nova"/>
                <a:cs typeface="Proxima Nova"/>
                <a:sym typeface="Proxima Nova"/>
              </a:rPr>
              <a:t>Harikesh Chauhan</a:t>
            </a:r>
            <a:endParaRPr b="0" i="0" sz="2000" u="none" cap="none" strike="noStrike">
              <a:solidFill>
                <a:srgbClr val="666666"/>
              </a:solidFill>
              <a:latin typeface="Proxima Nova"/>
              <a:ea typeface="Proxima Nova"/>
              <a:cs typeface="Proxima Nova"/>
              <a:sym typeface="Proxima Nova"/>
            </a:endParaRPr>
          </a:p>
          <a:p>
            <a:pPr indent="0" lvl="0" marL="0" marR="0" rtl="0" algn="l">
              <a:spcBef>
                <a:spcPts val="0"/>
              </a:spcBef>
              <a:spcAft>
                <a:spcPts val="0"/>
              </a:spcAft>
              <a:buNone/>
            </a:pPr>
            <a:r>
              <a:rPr lang="en-US" sz="2000">
                <a:solidFill>
                  <a:srgbClr val="666666"/>
                </a:solidFill>
                <a:latin typeface="Proxima Nova"/>
                <a:ea typeface="Proxima Nova"/>
                <a:cs typeface="Proxima Nova"/>
                <a:sym typeface="Proxima Nova"/>
              </a:rPr>
              <a:t>Information Communication and Technology</a:t>
            </a:r>
            <a:endParaRPr b="0" i="0" sz="2000" u="none" cap="none" strike="noStrike">
              <a:solidFill>
                <a:srgbClr val="666666"/>
              </a:solidFill>
              <a:latin typeface="Proxima Nova"/>
              <a:ea typeface="Proxima Nova"/>
              <a:cs typeface="Proxima Nova"/>
              <a:sym typeface="Proxima Nova"/>
            </a:endParaRPr>
          </a:p>
        </p:txBody>
      </p:sp>
      <p:sp>
        <p:nvSpPr>
          <p:cNvPr id="21" name="Google Shape;21;p59"/>
          <p:cNvSpPr txBox="1"/>
          <p:nvPr/>
        </p:nvSpPr>
        <p:spPr>
          <a:xfrm>
            <a:off x="388403" y="1057143"/>
            <a:ext cx="5400000" cy="4926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US" sz="2000">
                <a:solidFill>
                  <a:srgbClr val="666666"/>
                </a:solidFill>
                <a:latin typeface="Proxima Nova"/>
                <a:ea typeface="Proxima Nova"/>
                <a:cs typeface="Proxima Nova"/>
                <a:sym typeface="Proxima Nova"/>
              </a:rPr>
              <a:t>01CT0407</a:t>
            </a:r>
            <a:r>
              <a:rPr b="0" i="0" lang="en-US" sz="2000" u="none" cap="none" strike="noStrike">
                <a:solidFill>
                  <a:srgbClr val="666666"/>
                </a:solidFill>
                <a:latin typeface="Proxima Nova"/>
                <a:ea typeface="Proxima Nova"/>
                <a:cs typeface="Proxima Nova"/>
                <a:sym typeface="Proxima Nova"/>
              </a:rPr>
              <a:t> - Database Management System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60"/>
          <p:cNvPicPr preferRelativeResize="0"/>
          <p:nvPr/>
        </p:nvPicPr>
        <p:blipFill rotWithShape="1">
          <a:blip r:embed="rId2">
            <a:alphaModFix/>
          </a:blip>
          <a:srcRect b="0" l="0" r="0" t="0"/>
          <a:stretch/>
        </p:blipFill>
        <p:spPr>
          <a:xfrm>
            <a:off x="0" y="0"/>
            <a:ext cx="12191999" cy="6857999"/>
          </a:xfrm>
          <a:prstGeom prst="rect">
            <a:avLst/>
          </a:prstGeom>
          <a:noFill/>
          <a:ln>
            <a:noFill/>
          </a:ln>
        </p:spPr>
      </p:pic>
      <p:pic>
        <p:nvPicPr>
          <p:cNvPr id="24" name="Google Shape;24;p60"/>
          <p:cNvPicPr preferRelativeResize="0"/>
          <p:nvPr/>
        </p:nvPicPr>
        <p:blipFill rotWithShape="1">
          <a:blip r:embed="rId3">
            <a:alphaModFix/>
          </a:blip>
          <a:srcRect b="0" l="0" r="0" t="0"/>
          <a:stretch/>
        </p:blipFill>
        <p:spPr>
          <a:xfrm>
            <a:off x="0" y="-1"/>
            <a:ext cx="12192000" cy="6857999"/>
          </a:xfrm>
          <a:prstGeom prst="rect">
            <a:avLst/>
          </a:prstGeom>
          <a:noFill/>
          <a:ln>
            <a:noFill/>
          </a:ln>
        </p:spPr>
      </p:pic>
      <p:pic>
        <p:nvPicPr>
          <p:cNvPr id="25" name="Google Shape;25;p60"/>
          <p:cNvPicPr preferRelativeResize="0"/>
          <p:nvPr/>
        </p:nvPicPr>
        <p:blipFill rotWithShape="1">
          <a:blip r:embed="rId4">
            <a:alphaModFix/>
          </a:blip>
          <a:srcRect b="0" l="0" r="0" t="0"/>
          <a:stretch/>
        </p:blipFill>
        <p:spPr>
          <a:xfrm>
            <a:off x="8946033" y="109182"/>
            <a:ext cx="3000375" cy="7429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Logo on BR">
  <p:cSld name="Title and Content - Logo on BR">
    <p:spTree>
      <p:nvGrpSpPr>
        <p:cNvPr id="26" name="Shape 26"/>
        <p:cNvGrpSpPr/>
        <p:nvPr/>
      </p:nvGrpSpPr>
      <p:grpSpPr>
        <a:xfrm>
          <a:off x="0" y="0"/>
          <a:ext cx="0" cy="0"/>
          <a:chOff x="0" y="0"/>
          <a:chExt cx="0" cy="0"/>
        </a:xfrm>
      </p:grpSpPr>
      <p:sp>
        <p:nvSpPr>
          <p:cNvPr id="27" name="Google Shape;27;p61"/>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lvl1pPr indent="-381000" lvl="0" marL="457200" algn="just">
              <a:lnSpc>
                <a:spcPct val="90000"/>
              </a:lnSpc>
              <a:spcBef>
                <a:spcPts val="1000"/>
              </a:spcBef>
              <a:spcAft>
                <a:spcPts val="0"/>
              </a:spcAft>
              <a:buClr>
                <a:schemeClr val="accent6"/>
              </a:buClr>
              <a:buSzPts val="2400"/>
              <a:buFont typeface="Noto Sans Symbols"/>
              <a:buChar char="🞂"/>
              <a:defRPr sz="2400">
                <a:solidFill>
                  <a:schemeClr val="dk1"/>
                </a:solidFill>
              </a:defRPr>
            </a:lvl1pPr>
            <a:lvl2pPr indent="-355600" lvl="1" marL="914400" algn="just">
              <a:lnSpc>
                <a:spcPct val="90000"/>
              </a:lnSpc>
              <a:spcBef>
                <a:spcPts val="500"/>
              </a:spcBef>
              <a:spcAft>
                <a:spcPts val="0"/>
              </a:spcAft>
              <a:buClr>
                <a:schemeClr val="accent6"/>
              </a:buClr>
              <a:buSzPts val="2000"/>
              <a:buFont typeface="Noto Sans Symbols"/>
              <a:buChar char="⮩"/>
              <a:defRPr sz="2000">
                <a:solidFill>
                  <a:schemeClr val="dk1"/>
                </a:solidFill>
              </a:defRPr>
            </a:lvl2pPr>
            <a:lvl3pPr indent="-342900" lvl="2" marL="1371600" algn="just">
              <a:lnSpc>
                <a:spcPct val="90000"/>
              </a:lnSpc>
              <a:spcBef>
                <a:spcPts val="500"/>
              </a:spcBef>
              <a:spcAft>
                <a:spcPts val="0"/>
              </a:spcAft>
              <a:buClr>
                <a:schemeClr val="accent6"/>
              </a:buClr>
              <a:buSzPts val="1800"/>
              <a:buFont typeface="Noto Sans Symbols"/>
              <a:buChar char="▪"/>
              <a:defRPr sz="1800">
                <a:solidFill>
                  <a:schemeClr val="dk1"/>
                </a:solidFill>
              </a:defRPr>
            </a:lvl3pPr>
            <a:lvl4pPr indent="-330200" lvl="3" marL="1828800" algn="just">
              <a:lnSpc>
                <a:spcPct val="90000"/>
              </a:lnSpc>
              <a:spcBef>
                <a:spcPts val="500"/>
              </a:spcBef>
              <a:spcAft>
                <a:spcPts val="0"/>
              </a:spcAft>
              <a:buClr>
                <a:schemeClr val="accent6"/>
              </a:buClr>
              <a:buSzPts val="1600"/>
              <a:buChar char="•"/>
              <a:defRPr sz="1600">
                <a:solidFill>
                  <a:schemeClr val="dk1"/>
                </a:solidFill>
              </a:defRPr>
            </a:lvl4pPr>
            <a:lvl5pPr indent="-330200" lvl="4" marL="2286000" algn="just">
              <a:lnSpc>
                <a:spcPct val="90000"/>
              </a:lnSpc>
              <a:spcBef>
                <a:spcPts val="500"/>
              </a:spcBef>
              <a:spcAft>
                <a:spcPts val="0"/>
              </a:spcAft>
              <a:buClr>
                <a:schemeClr val="accent6"/>
              </a:buClr>
              <a:buSzPts val="1600"/>
              <a:buChar char="•"/>
              <a:defRPr sz="1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61"/>
          <p:cNvSpPr/>
          <p:nvPr/>
        </p:nvSpPr>
        <p:spPr>
          <a:xfrm>
            <a:off x="0" y="6604000"/>
            <a:ext cx="12191998" cy="254000"/>
          </a:xfrm>
          <a:prstGeom prst="roundRect">
            <a:avLst>
              <a:gd fmla="val 0" name="adj"/>
            </a:avLst>
          </a:prstGeom>
          <a:solidFill>
            <a:srgbClr val="DFD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9" name="Google Shape;29;p61"/>
          <p:cNvSpPr txBox="1"/>
          <p:nvPr/>
        </p:nvSpPr>
        <p:spPr>
          <a:xfrm>
            <a:off x="4038600" y="6604000"/>
            <a:ext cx="4176000" cy="25512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363636"/>
                </a:solidFill>
                <a:latin typeface="Roboto Light"/>
                <a:ea typeface="Roboto Light"/>
                <a:cs typeface="Roboto Light"/>
                <a:sym typeface="Roboto Light"/>
              </a:rPr>
              <a:t>#</a:t>
            </a:r>
            <a:r>
              <a:rPr lang="en-US" sz="1200">
                <a:solidFill>
                  <a:srgbClr val="363636"/>
                </a:solidFill>
                <a:latin typeface="Roboto Light"/>
                <a:ea typeface="Roboto Light"/>
                <a:cs typeface="Roboto Light"/>
                <a:sym typeface="Roboto Light"/>
              </a:rPr>
              <a:t>01CT0407</a:t>
            </a:r>
            <a:r>
              <a:rPr lang="en-US" sz="1200">
                <a:solidFill>
                  <a:srgbClr val="363636"/>
                </a:solidFill>
                <a:latin typeface="Roboto Light"/>
                <a:ea typeface="Roboto Light"/>
                <a:cs typeface="Roboto Light"/>
                <a:sym typeface="Roboto Light"/>
              </a:rPr>
              <a:t> (DBMS)   </a:t>
            </a:r>
            <a:r>
              <a:rPr lang="en-US" sz="1200">
                <a:solidFill>
                  <a:srgbClr val="363636"/>
                </a:solidFill>
                <a:latin typeface="Noto Sans Symbols"/>
                <a:ea typeface="Noto Sans Symbols"/>
                <a:cs typeface="Noto Sans Symbols"/>
                <a:sym typeface="Noto Sans Symbols"/>
              </a:rPr>
              <a:t>⬥</a:t>
            </a:r>
            <a:r>
              <a:rPr lang="en-US" sz="1200">
                <a:solidFill>
                  <a:srgbClr val="363636"/>
                </a:solidFill>
                <a:latin typeface="Roboto Light"/>
                <a:ea typeface="Roboto Light"/>
                <a:cs typeface="Roboto Light"/>
                <a:sym typeface="Roboto Light"/>
              </a:rPr>
              <a:t>   Unit 6&amp;7 – PL/SQL</a:t>
            </a:r>
            <a:endParaRPr sz="1200">
              <a:solidFill>
                <a:srgbClr val="363636"/>
              </a:solidFill>
              <a:latin typeface="Roboto Light"/>
              <a:ea typeface="Roboto Light"/>
              <a:cs typeface="Roboto Light"/>
              <a:sym typeface="Roboto Light"/>
            </a:endParaRPr>
          </a:p>
        </p:txBody>
      </p:sp>
      <p:sp>
        <p:nvSpPr>
          <p:cNvPr id="30" name="Google Shape;30;p61"/>
          <p:cNvSpPr txBox="1"/>
          <p:nvPr/>
        </p:nvSpPr>
        <p:spPr>
          <a:xfrm>
            <a:off x="8610600" y="6604000"/>
            <a:ext cx="2743200" cy="25512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rgbClr val="363636"/>
                </a:solidFill>
                <a:latin typeface="Roboto"/>
                <a:ea typeface="Roboto"/>
                <a:cs typeface="Roboto"/>
                <a:sym typeface="Roboto"/>
              </a:rPr>
              <a:t>‹#›</a:t>
            </a:fld>
            <a:endParaRPr b="1" sz="1200">
              <a:solidFill>
                <a:srgbClr val="363636"/>
              </a:solidFill>
              <a:latin typeface="Roboto"/>
              <a:ea typeface="Roboto"/>
              <a:cs typeface="Roboto"/>
              <a:sym typeface="Roboto"/>
            </a:endParaRPr>
          </a:p>
        </p:txBody>
      </p:sp>
      <p:sp>
        <p:nvSpPr>
          <p:cNvPr id="31" name="Google Shape;31;p61"/>
          <p:cNvSpPr txBox="1"/>
          <p:nvPr>
            <p:ph type="title"/>
          </p:nvPr>
        </p:nvSpPr>
        <p:spPr>
          <a:xfrm>
            <a:off x="-2" y="0"/>
            <a:ext cx="12192002"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lvl1pPr lvl="0" algn="l">
              <a:lnSpc>
                <a:spcPct val="90000"/>
              </a:lnSpc>
              <a:spcBef>
                <a:spcPts val="0"/>
              </a:spcBef>
              <a:spcAft>
                <a:spcPts val="0"/>
              </a:spcAft>
              <a:buClr>
                <a:srgbClr val="363636"/>
              </a:buClr>
              <a:buSzPts val="3400"/>
              <a:buFont typeface="Roboto"/>
              <a:buNone/>
              <a:defRPr b="1" sz="3400">
                <a:solidFill>
                  <a:srgbClr val="363636"/>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2" name="Google Shape;32;p61"/>
          <p:cNvCxnSpPr/>
          <p:nvPr/>
        </p:nvCxnSpPr>
        <p:spPr>
          <a:xfrm>
            <a:off x="0" y="711201"/>
            <a:ext cx="12192000" cy="0"/>
          </a:xfrm>
          <a:prstGeom prst="straightConnector1">
            <a:avLst/>
          </a:prstGeom>
          <a:noFill/>
          <a:ln cap="flat" cmpd="sng" w="12700">
            <a:solidFill>
              <a:srgbClr val="D8D8D8"/>
            </a:solidFill>
            <a:prstDash val="solid"/>
            <a:miter lim="800000"/>
            <a:headEnd len="sm" w="sm" type="none"/>
            <a:tailEnd len="sm" w="sm" type="none"/>
          </a:ln>
        </p:spPr>
      </p:cxnSp>
      <p:cxnSp>
        <p:nvCxnSpPr>
          <p:cNvPr id="33" name="Google Shape;33;p61"/>
          <p:cNvCxnSpPr/>
          <p:nvPr/>
        </p:nvCxnSpPr>
        <p:spPr>
          <a:xfrm>
            <a:off x="0" y="6606251"/>
            <a:ext cx="12192000" cy="0"/>
          </a:xfrm>
          <a:prstGeom prst="straightConnector1">
            <a:avLst/>
          </a:prstGeom>
          <a:noFill/>
          <a:ln cap="flat" cmpd="sng" w="12700">
            <a:solidFill>
              <a:srgbClr val="BFBFBF">
                <a:alpha val="69803"/>
              </a:srgbClr>
            </a:solidFill>
            <a:prstDash val="solid"/>
            <a:miter lim="800000"/>
            <a:headEnd len="sm" w="sm" type="none"/>
            <a:tailEnd len="sm" w="sm" type="none"/>
          </a:ln>
        </p:spPr>
      </p:cxnSp>
      <p:pic>
        <p:nvPicPr>
          <p:cNvPr id="34" name="Google Shape;34;p61"/>
          <p:cNvPicPr preferRelativeResize="0"/>
          <p:nvPr/>
        </p:nvPicPr>
        <p:blipFill rotWithShape="1">
          <a:blip r:embed="rId2">
            <a:alphaModFix/>
          </a:blip>
          <a:srcRect b="0" l="0" r="0" t="0"/>
          <a:stretch/>
        </p:blipFill>
        <p:spPr>
          <a:xfrm>
            <a:off x="1" y="15359"/>
            <a:ext cx="12190960" cy="6597439"/>
          </a:xfrm>
          <a:prstGeom prst="rect">
            <a:avLst/>
          </a:prstGeom>
          <a:noFill/>
          <a:ln>
            <a:noFill/>
          </a:ln>
        </p:spPr>
      </p:pic>
      <p:pic>
        <p:nvPicPr>
          <p:cNvPr id="35" name="Google Shape;35;p61"/>
          <p:cNvPicPr preferRelativeResize="0"/>
          <p:nvPr/>
        </p:nvPicPr>
        <p:blipFill rotWithShape="1">
          <a:blip r:embed="rId3">
            <a:alphaModFix/>
          </a:blip>
          <a:srcRect b="0" l="0" r="0" t="0"/>
          <a:stretch/>
        </p:blipFill>
        <p:spPr>
          <a:xfrm>
            <a:off x="1040" y="14233"/>
            <a:ext cx="12190960" cy="6598121"/>
          </a:xfrm>
          <a:prstGeom prst="rect">
            <a:avLst/>
          </a:prstGeom>
          <a:noFill/>
          <a:ln>
            <a:noFill/>
          </a:ln>
        </p:spPr>
      </p:pic>
      <p:pic>
        <p:nvPicPr>
          <p:cNvPr id="36" name="Google Shape;36;p61"/>
          <p:cNvPicPr preferRelativeResize="0"/>
          <p:nvPr/>
        </p:nvPicPr>
        <p:blipFill rotWithShape="1">
          <a:blip r:embed="rId4">
            <a:alphaModFix/>
          </a:blip>
          <a:srcRect b="0" l="0" r="0" t="0"/>
          <a:stretch/>
        </p:blipFill>
        <p:spPr>
          <a:xfrm>
            <a:off x="8980715" y="40501"/>
            <a:ext cx="2880000" cy="720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 Maroon">
  <p:cSld name="1_Title Slide - Maroon">
    <p:spTree>
      <p:nvGrpSpPr>
        <p:cNvPr id="37" name="Shape 37"/>
        <p:cNvGrpSpPr/>
        <p:nvPr/>
      </p:nvGrpSpPr>
      <p:grpSpPr>
        <a:xfrm>
          <a:off x="0" y="0"/>
          <a:ext cx="0" cy="0"/>
          <a:chOff x="0" y="0"/>
          <a:chExt cx="0" cy="0"/>
        </a:xfrm>
      </p:grpSpPr>
      <p:pic>
        <p:nvPicPr>
          <p:cNvPr id="38" name="Google Shape;38;p6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9" name="Google Shape;39;p62"/>
          <p:cNvPicPr preferRelativeResize="0"/>
          <p:nvPr/>
        </p:nvPicPr>
        <p:blipFill rotWithShape="1">
          <a:blip r:embed="rId3">
            <a:alphaModFix/>
          </a:blip>
          <a:srcRect b="0" l="0" r="0" t="0"/>
          <a:stretch/>
        </p:blipFill>
        <p:spPr>
          <a:xfrm>
            <a:off x="0" y="4750"/>
            <a:ext cx="12187237" cy="6853250"/>
          </a:xfrm>
          <a:prstGeom prst="rect">
            <a:avLst/>
          </a:prstGeom>
          <a:noFill/>
          <a:ln>
            <a:noFill/>
          </a:ln>
        </p:spPr>
      </p:pic>
      <p:pic>
        <p:nvPicPr>
          <p:cNvPr id="40" name="Google Shape;40;p62"/>
          <p:cNvPicPr preferRelativeResize="0"/>
          <p:nvPr/>
        </p:nvPicPr>
        <p:blipFill rotWithShape="1">
          <a:blip r:embed="rId4">
            <a:alphaModFix/>
          </a:blip>
          <a:srcRect b="0" l="0" r="0" t="0"/>
          <a:stretch/>
        </p:blipFill>
        <p:spPr>
          <a:xfrm>
            <a:off x="8886798" y="125815"/>
            <a:ext cx="3000375" cy="7429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 Blanck">
  <p:cSld name="Complete Blanck">
    <p:spTree>
      <p:nvGrpSpPr>
        <p:cNvPr id="41" name="Shape 4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lete Blanck">
  <p:cSld name="1_Complete Blanck">
    <p:spTree>
      <p:nvGrpSpPr>
        <p:cNvPr id="42" name="Shape 42"/>
        <p:cNvGrpSpPr/>
        <p:nvPr/>
      </p:nvGrpSpPr>
      <p:grpSpPr>
        <a:xfrm>
          <a:off x="0" y="0"/>
          <a:ext cx="0" cy="0"/>
          <a:chOff x="0" y="0"/>
          <a:chExt cx="0" cy="0"/>
        </a:xfrm>
      </p:grpSpPr>
      <p:sp>
        <p:nvSpPr>
          <p:cNvPr id="43" name="Google Shape;43;p64"/>
          <p:cNvSpPr txBox="1"/>
          <p:nvPr/>
        </p:nvSpPr>
        <p:spPr>
          <a:xfrm>
            <a:off x="375920" y="457200"/>
            <a:ext cx="418576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Roboto"/>
                <a:ea typeface="Roboto"/>
                <a:cs typeface="Roboto"/>
                <a:sym typeface="Roboto"/>
              </a:rPr>
              <a:t>How to Crop Circular Photo?</a:t>
            </a:r>
            <a:endParaRPr/>
          </a:p>
        </p:txBody>
      </p:sp>
      <p:sp>
        <p:nvSpPr>
          <p:cNvPr id="44" name="Google Shape;44;p64"/>
          <p:cNvSpPr/>
          <p:nvPr>
            <p:ph idx="2" type="pic"/>
          </p:nvPr>
        </p:nvSpPr>
        <p:spPr>
          <a:xfrm>
            <a:off x="4013200" y="1808163"/>
            <a:ext cx="3890962" cy="3890962"/>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sp>
        <p:nvSpPr>
          <p:cNvPr id="46" name="Google Shape;46;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Roboto"/>
              <a:buNone/>
              <a:defRPr b="0" i="0" sz="4400" u="none" cap="none" strike="noStrik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 name="Google Shape;12;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A8A8A"/>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3" name="Google Shape;13;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A8A8A"/>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4" name="Google Shape;1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A8A8A"/>
                </a:solidFill>
                <a:latin typeface="Roboto"/>
                <a:ea typeface="Roboto"/>
                <a:cs typeface="Roboto"/>
                <a:sym typeface="Roboto"/>
              </a:defRPr>
            </a:lvl1pPr>
            <a:lvl2pPr indent="0" lvl="1" marL="0" marR="0" rtl="0" algn="r">
              <a:spcBef>
                <a:spcPts val="0"/>
              </a:spcBef>
              <a:buNone/>
              <a:defRPr b="0" i="0" sz="1200" u="none" cap="none" strike="noStrike">
                <a:solidFill>
                  <a:srgbClr val="8A8A8A"/>
                </a:solidFill>
                <a:latin typeface="Roboto"/>
                <a:ea typeface="Roboto"/>
                <a:cs typeface="Roboto"/>
                <a:sym typeface="Roboto"/>
              </a:defRPr>
            </a:lvl2pPr>
            <a:lvl3pPr indent="0" lvl="2" marL="0" marR="0" rtl="0" algn="r">
              <a:spcBef>
                <a:spcPts val="0"/>
              </a:spcBef>
              <a:buNone/>
              <a:defRPr b="0" i="0" sz="1200" u="none" cap="none" strike="noStrike">
                <a:solidFill>
                  <a:srgbClr val="8A8A8A"/>
                </a:solidFill>
                <a:latin typeface="Roboto"/>
                <a:ea typeface="Roboto"/>
                <a:cs typeface="Roboto"/>
                <a:sym typeface="Roboto"/>
              </a:defRPr>
            </a:lvl3pPr>
            <a:lvl4pPr indent="0" lvl="3" marL="0" marR="0" rtl="0" algn="r">
              <a:spcBef>
                <a:spcPts val="0"/>
              </a:spcBef>
              <a:buNone/>
              <a:defRPr b="0" i="0" sz="1200" u="none" cap="none" strike="noStrike">
                <a:solidFill>
                  <a:srgbClr val="8A8A8A"/>
                </a:solidFill>
                <a:latin typeface="Roboto"/>
                <a:ea typeface="Roboto"/>
                <a:cs typeface="Roboto"/>
                <a:sym typeface="Roboto"/>
              </a:defRPr>
            </a:lvl4pPr>
            <a:lvl5pPr indent="0" lvl="4" marL="0" marR="0" rtl="0" algn="r">
              <a:spcBef>
                <a:spcPts val="0"/>
              </a:spcBef>
              <a:buNone/>
              <a:defRPr b="0" i="0" sz="1200" u="none" cap="none" strike="noStrike">
                <a:solidFill>
                  <a:srgbClr val="8A8A8A"/>
                </a:solidFill>
                <a:latin typeface="Roboto"/>
                <a:ea typeface="Roboto"/>
                <a:cs typeface="Roboto"/>
                <a:sym typeface="Roboto"/>
              </a:defRPr>
            </a:lvl5pPr>
            <a:lvl6pPr indent="0" lvl="5" marL="0" marR="0" rtl="0" algn="r">
              <a:spcBef>
                <a:spcPts val="0"/>
              </a:spcBef>
              <a:buNone/>
              <a:defRPr b="0" i="0" sz="1200" u="none" cap="none" strike="noStrike">
                <a:solidFill>
                  <a:srgbClr val="8A8A8A"/>
                </a:solidFill>
                <a:latin typeface="Roboto"/>
                <a:ea typeface="Roboto"/>
                <a:cs typeface="Roboto"/>
                <a:sym typeface="Roboto"/>
              </a:defRPr>
            </a:lvl6pPr>
            <a:lvl7pPr indent="0" lvl="6" marL="0" marR="0" rtl="0" algn="r">
              <a:spcBef>
                <a:spcPts val="0"/>
              </a:spcBef>
              <a:buNone/>
              <a:defRPr b="0" i="0" sz="1200" u="none" cap="none" strike="noStrike">
                <a:solidFill>
                  <a:srgbClr val="8A8A8A"/>
                </a:solidFill>
                <a:latin typeface="Roboto"/>
                <a:ea typeface="Roboto"/>
                <a:cs typeface="Roboto"/>
                <a:sym typeface="Roboto"/>
              </a:defRPr>
            </a:lvl7pPr>
            <a:lvl8pPr indent="0" lvl="7" marL="0" marR="0" rtl="0" algn="r">
              <a:spcBef>
                <a:spcPts val="0"/>
              </a:spcBef>
              <a:buNone/>
              <a:defRPr b="0" i="0" sz="1200" u="none" cap="none" strike="noStrike">
                <a:solidFill>
                  <a:srgbClr val="8A8A8A"/>
                </a:solidFill>
                <a:latin typeface="Roboto"/>
                <a:ea typeface="Roboto"/>
                <a:cs typeface="Roboto"/>
                <a:sym typeface="Roboto"/>
              </a:defRPr>
            </a:lvl8pPr>
            <a:lvl9pPr indent="0" lvl="8" marL="0" marR="0" rtl="0" algn="r">
              <a:spcBef>
                <a:spcPts val="0"/>
              </a:spcBef>
              <a:buNone/>
              <a:defRPr b="0" i="0" sz="1200" u="none" cap="none" strike="noStrike">
                <a:solidFill>
                  <a:srgbClr val="8A8A8A"/>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0"/>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Comments</a:t>
            </a:r>
            <a:endParaRPr/>
          </a:p>
        </p:txBody>
      </p:sp>
      <p:sp>
        <p:nvSpPr>
          <p:cNvPr id="112" name="Google Shape;112;p10"/>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b="1" lang="en-US"/>
              <a:t>Single-line comments</a:t>
            </a:r>
            <a:endParaRPr/>
          </a:p>
          <a:p>
            <a:pPr indent="0" lvl="0" marL="0" rtl="0" algn="just">
              <a:lnSpc>
                <a:spcPct val="90000"/>
              </a:lnSpc>
              <a:spcBef>
                <a:spcPts val="1000"/>
              </a:spcBef>
              <a:spcAft>
                <a:spcPts val="0"/>
              </a:spcAft>
              <a:buSzPts val="2400"/>
              <a:buNone/>
            </a:pPr>
            <a:r>
              <a:rPr i="1" lang="en-US"/>
              <a:t>Syntax: </a:t>
            </a:r>
            <a:endParaRPr/>
          </a:p>
          <a:p>
            <a:pPr indent="0" lvl="0" marL="0" rtl="0" algn="just">
              <a:lnSpc>
                <a:spcPct val="90000"/>
              </a:lnSpc>
              <a:spcBef>
                <a:spcPts val="1000"/>
              </a:spcBef>
              <a:spcAft>
                <a:spcPts val="0"/>
              </a:spcAft>
              <a:buSzPts val="2400"/>
              <a:buNone/>
            </a:pPr>
            <a:r>
              <a:rPr i="1" lang="en-US"/>
              <a:t>-- valued added tax 10%</a:t>
            </a:r>
            <a:endParaRPr b="1"/>
          </a:p>
          <a:p>
            <a:pPr indent="-265113" lvl="0" marL="265113" rtl="0" algn="just">
              <a:lnSpc>
                <a:spcPct val="90000"/>
              </a:lnSpc>
              <a:spcBef>
                <a:spcPts val="1000"/>
              </a:spcBef>
              <a:spcAft>
                <a:spcPts val="0"/>
              </a:spcAft>
              <a:buClr>
                <a:schemeClr val="accent6"/>
              </a:buClr>
              <a:buSzPts val="2400"/>
              <a:buFont typeface="Noto Sans Symbols"/>
              <a:buChar char="🞂"/>
            </a:pPr>
            <a:r>
              <a:rPr b="1" lang="en-US"/>
              <a:t>Multi-line comments</a:t>
            </a:r>
            <a:endParaRPr/>
          </a:p>
          <a:p>
            <a:pPr indent="0" lvl="0" marL="0" rtl="0" algn="just">
              <a:lnSpc>
                <a:spcPct val="90000"/>
              </a:lnSpc>
              <a:spcBef>
                <a:spcPts val="1000"/>
              </a:spcBef>
              <a:spcAft>
                <a:spcPts val="0"/>
              </a:spcAft>
              <a:buSzPts val="2400"/>
              <a:buNone/>
            </a:pPr>
            <a:r>
              <a:rPr lang="en-US"/>
              <a:t>Syntax: </a:t>
            </a:r>
            <a:endParaRPr/>
          </a:p>
          <a:p>
            <a:pPr indent="0" lvl="0" marL="0" rtl="0" algn="just">
              <a:lnSpc>
                <a:spcPct val="90000"/>
              </a:lnSpc>
              <a:spcBef>
                <a:spcPts val="1000"/>
              </a:spcBef>
              <a:spcAft>
                <a:spcPts val="0"/>
              </a:spcAft>
              <a:buSzPts val="2400"/>
              <a:buNone/>
            </a:pPr>
            <a:r>
              <a:rPr lang="en-US"/>
              <a:t>/* </a:t>
            </a:r>
            <a:endParaRPr/>
          </a:p>
          <a:p>
            <a:pPr indent="0" lvl="0" marL="0" rtl="0" algn="just">
              <a:lnSpc>
                <a:spcPct val="90000"/>
              </a:lnSpc>
              <a:spcBef>
                <a:spcPts val="1000"/>
              </a:spcBef>
              <a:spcAft>
                <a:spcPts val="0"/>
              </a:spcAft>
              <a:buSzPts val="2400"/>
              <a:buNone/>
            </a:pPr>
            <a:r>
              <a:rPr lang="en-US"/>
              <a:t>    PL/SQL executable statement(s) </a:t>
            </a:r>
            <a:endParaRPr/>
          </a:p>
          <a:p>
            <a:pPr indent="0" lvl="0" marL="0" rtl="0" algn="just">
              <a:lnSpc>
                <a:spcPct val="90000"/>
              </a:lnSpc>
              <a:spcBef>
                <a:spcPts val="1000"/>
              </a:spcBef>
              <a:spcAft>
                <a:spcPts val="0"/>
              </a:spcAft>
              <a:buSzPts val="2400"/>
              <a:buNone/>
            </a:pPr>
            <a:r>
              <a:rPr lang="en-US"/>
              <a:t>   */</a:t>
            </a:r>
            <a:endParaRPr/>
          </a:p>
          <a:p>
            <a:pPr indent="0" lvl="0" marL="0" rtl="0" algn="just">
              <a:lnSpc>
                <a:spcPct val="90000"/>
              </a:lnSpc>
              <a:spcBef>
                <a:spcPts val="1000"/>
              </a:spcBef>
              <a:spcAft>
                <a:spcPts val="0"/>
              </a:spcAft>
              <a:buSzPts val="2400"/>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5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5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5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500"/>
                                        <p:tgtEl>
                                          <p:spTgt spid="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500"/>
                                        <p:tgtEl>
                                          <p:spTgt spid="1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5" st="5"/>
                                            </p:txEl>
                                          </p:spTgt>
                                        </p:tgtEl>
                                        <p:attrNameLst>
                                          <p:attrName>style.visibility</p:attrName>
                                        </p:attrNameLst>
                                      </p:cBhvr>
                                      <p:to>
                                        <p:strVal val="visible"/>
                                      </p:to>
                                    </p:set>
                                    <p:animEffect filter="fade" transition="in">
                                      <p:cBhvr>
                                        <p:cTn dur="500"/>
                                        <p:tgtEl>
                                          <p:spTgt spid="1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6" st="6"/>
                                            </p:txEl>
                                          </p:spTgt>
                                        </p:tgtEl>
                                        <p:attrNameLst>
                                          <p:attrName>style.visibility</p:attrName>
                                        </p:attrNameLst>
                                      </p:cBhvr>
                                      <p:to>
                                        <p:strVal val="visible"/>
                                      </p:to>
                                    </p:set>
                                    <p:animEffect filter="fade" transition="in">
                                      <p:cBhvr>
                                        <p:cTn dur="500"/>
                                        <p:tgtEl>
                                          <p:spTgt spid="1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7" st="7"/>
                                            </p:txEl>
                                          </p:spTgt>
                                        </p:tgtEl>
                                        <p:attrNameLst>
                                          <p:attrName>style.visibility</p:attrName>
                                        </p:attrNameLst>
                                      </p:cBhvr>
                                      <p:to>
                                        <p:strVal val="visible"/>
                                      </p:to>
                                    </p:set>
                                    <p:animEffect filter="fade" transition="in">
                                      <p:cBhvr>
                                        <p:cTn dur="500"/>
                                        <p:tgtEl>
                                          <p:spTgt spid="1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8" st="8"/>
                                            </p:txEl>
                                          </p:spTgt>
                                        </p:tgtEl>
                                        <p:attrNameLst>
                                          <p:attrName>style.visibility</p:attrName>
                                        </p:attrNameLst>
                                      </p:cBhvr>
                                      <p:to>
                                        <p:strVal val="visible"/>
                                      </p:to>
                                    </p:set>
                                    <p:animEffect filter="fade" transition="in">
                                      <p:cBhvr>
                                        <p:cTn dur="500"/>
                                        <p:tgtEl>
                                          <p:spTgt spid="11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1"/>
          <p:cNvSpPr txBox="1"/>
          <p:nvPr>
            <p:ph idx="4294967295" type="title"/>
          </p:nvPr>
        </p:nvSpPr>
        <p:spPr>
          <a:xfrm>
            <a:off x="334851" y="128789"/>
            <a:ext cx="10515600" cy="59242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mbria"/>
              <a:buNone/>
            </a:pPr>
            <a:r>
              <a:rPr b="1" lang="en-US">
                <a:solidFill>
                  <a:schemeClr val="dk1"/>
                </a:solidFill>
                <a:latin typeface="Cambria"/>
                <a:ea typeface="Cambria"/>
                <a:cs typeface="Cambria"/>
                <a:sym typeface="Cambria"/>
              </a:rPr>
              <a:t>PL/SQL</a:t>
            </a:r>
            <a:endParaRPr/>
          </a:p>
        </p:txBody>
      </p:sp>
      <p:sp>
        <p:nvSpPr>
          <p:cNvPr id="118" name="Google Shape;118;p11"/>
          <p:cNvSpPr txBox="1"/>
          <p:nvPr/>
        </p:nvSpPr>
        <p:spPr>
          <a:xfrm>
            <a:off x="458395" y="822531"/>
            <a:ext cx="77724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PL/SQL BLOCK STRUCTURE</a:t>
            </a:r>
            <a:endParaRPr/>
          </a:p>
        </p:txBody>
      </p:sp>
      <p:sp>
        <p:nvSpPr>
          <p:cNvPr id="119" name="Google Shape;119;p11"/>
          <p:cNvSpPr txBox="1"/>
          <p:nvPr/>
        </p:nvSpPr>
        <p:spPr>
          <a:xfrm>
            <a:off x="458395" y="1965531"/>
            <a:ext cx="7772400" cy="4114800"/>
          </a:xfrm>
          <a:prstGeom prst="rect">
            <a:avLst/>
          </a:prstGeom>
          <a:noFill/>
          <a:ln>
            <a:noFill/>
          </a:ln>
        </p:spPr>
        <p:txBody>
          <a:bodyPr anchorCtr="0" anchor="ctr" bIns="45700" lIns="91425" spcFirstLastPara="1" rIns="91425" wrap="square" tIns="45700">
            <a:normAutofit lnSpcReduction="10000"/>
          </a:bodyPr>
          <a:lstStyle/>
          <a:p>
            <a:pPr indent="-182880" lvl="0" marL="182880" marR="0" rtl="0" algn="l">
              <a:lnSpc>
                <a:spcPct val="90000"/>
              </a:lnSpc>
              <a:spcBef>
                <a:spcPts val="0"/>
              </a:spcBef>
              <a:spcAft>
                <a:spcPts val="0"/>
              </a:spcAft>
              <a:buClr>
                <a:schemeClr val="accent1"/>
              </a:buClr>
              <a:buSzPts val="2800"/>
              <a:buFont typeface="Noto Sans Symbols"/>
              <a:buNone/>
            </a:pPr>
            <a:r>
              <a:rPr lang="en-US" sz="2800">
                <a:solidFill>
                  <a:srgbClr val="6E6E6E"/>
                </a:solidFill>
                <a:latin typeface="Cambria"/>
                <a:ea typeface="Cambria"/>
                <a:cs typeface="Cambria"/>
                <a:sym typeface="Cambria"/>
              </a:rPr>
              <a:t>DECLARE (optional)</a:t>
            </a:r>
            <a:endParaRPr/>
          </a:p>
          <a:p>
            <a:pPr indent="-182880" lvl="0" marL="182880" marR="0" rtl="0" algn="l">
              <a:lnSpc>
                <a:spcPct val="90000"/>
              </a:lnSpc>
              <a:spcBef>
                <a:spcPts val="1200"/>
              </a:spcBef>
              <a:spcAft>
                <a:spcPts val="0"/>
              </a:spcAft>
              <a:buClr>
                <a:schemeClr val="accent1"/>
              </a:buClr>
              <a:buSzPts val="2800"/>
              <a:buFont typeface="Noto Sans Symbols"/>
              <a:buNone/>
            </a:pPr>
            <a:r>
              <a:rPr lang="en-US" sz="2800">
                <a:solidFill>
                  <a:srgbClr val="6E6E6E"/>
                </a:solidFill>
                <a:latin typeface="Cambria"/>
                <a:ea typeface="Cambria"/>
                <a:cs typeface="Cambria"/>
                <a:sym typeface="Cambria"/>
              </a:rPr>
              <a:t>	- variable declarations</a:t>
            </a:r>
            <a:endParaRPr/>
          </a:p>
          <a:p>
            <a:pPr indent="-182880" lvl="0" marL="182880" marR="0" rtl="0" algn="l">
              <a:lnSpc>
                <a:spcPct val="90000"/>
              </a:lnSpc>
              <a:spcBef>
                <a:spcPts val="1200"/>
              </a:spcBef>
              <a:spcAft>
                <a:spcPts val="0"/>
              </a:spcAft>
              <a:buClr>
                <a:schemeClr val="accent1"/>
              </a:buClr>
              <a:buSzPts val="2800"/>
              <a:buFont typeface="Noto Sans Symbols"/>
              <a:buNone/>
            </a:pPr>
            <a:r>
              <a:rPr lang="en-US" sz="2800">
                <a:solidFill>
                  <a:srgbClr val="6E6E6E"/>
                </a:solidFill>
                <a:latin typeface="Cambria"/>
                <a:ea typeface="Cambria"/>
                <a:cs typeface="Cambria"/>
                <a:sym typeface="Cambria"/>
              </a:rPr>
              <a:t>BEGIN (required)</a:t>
            </a:r>
            <a:endParaRPr/>
          </a:p>
          <a:p>
            <a:pPr indent="-182880" lvl="0" marL="182880" marR="0" rtl="0" algn="l">
              <a:lnSpc>
                <a:spcPct val="90000"/>
              </a:lnSpc>
              <a:spcBef>
                <a:spcPts val="1200"/>
              </a:spcBef>
              <a:spcAft>
                <a:spcPts val="0"/>
              </a:spcAft>
              <a:buClr>
                <a:schemeClr val="accent1"/>
              </a:buClr>
              <a:buSzPts val="2800"/>
              <a:buFont typeface="Noto Sans Symbols"/>
              <a:buNone/>
            </a:pPr>
            <a:r>
              <a:rPr lang="en-US" sz="2800">
                <a:solidFill>
                  <a:srgbClr val="6E6E6E"/>
                </a:solidFill>
                <a:latin typeface="Cambria"/>
                <a:ea typeface="Cambria"/>
                <a:cs typeface="Cambria"/>
                <a:sym typeface="Cambria"/>
              </a:rPr>
              <a:t>	- SQL statements</a:t>
            </a:r>
            <a:endParaRPr/>
          </a:p>
          <a:p>
            <a:pPr indent="-182880" lvl="0" marL="182880" marR="0" rtl="0" algn="l">
              <a:lnSpc>
                <a:spcPct val="90000"/>
              </a:lnSpc>
              <a:spcBef>
                <a:spcPts val="1200"/>
              </a:spcBef>
              <a:spcAft>
                <a:spcPts val="0"/>
              </a:spcAft>
              <a:buClr>
                <a:schemeClr val="accent1"/>
              </a:buClr>
              <a:buSzPts val="2800"/>
              <a:buFont typeface="Noto Sans Symbols"/>
              <a:buNone/>
            </a:pPr>
            <a:r>
              <a:rPr lang="en-US" sz="2800">
                <a:solidFill>
                  <a:srgbClr val="6E6E6E"/>
                </a:solidFill>
                <a:latin typeface="Cambria"/>
                <a:ea typeface="Cambria"/>
                <a:cs typeface="Cambria"/>
                <a:sym typeface="Cambria"/>
              </a:rPr>
              <a:t>   - PL/SQL statements or sub-blocks</a:t>
            </a:r>
            <a:endParaRPr/>
          </a:p>
          <a:p>
            <a:pPr indent="-182880" lvl="0" marL="182880" marR="0" rtl="0" algn="l">
              <a:lnSpc>
                <a:spcPct val="90000"/>
              </a:lnSpc>
              <a:spcBef>
                <a:spcPts val="1200"/>
              </a:spcBef>
              <a:spcAft>
                <a:spcPts val="0"/>
              </a:spcAft>
              <a:buClr>
                <a:schemeClr val="accent1"/>
              </a:buClr>
              <a:buSzPts val="2800"/>
              <a:buFont typeface="Noto Sans Symbols"/>
              <a:buNone/>
            </a:pPr>
            <a:r>
              <a:rPr lang="en-US" sz="2800">
                <a:solidFill>
                  <a:srgbClr val="6E6E6E"/>
                </a:solidFill>
                <a:latin typeface="Cambria"/>
                <a:ea typeface="Cambria"/>
                <a:cs typeface="Cambria"/>
                <a:sym typeface="Cambria"/>
              </a:rPr>
              <a:t>EXCEPTION (optional)</a:t>
            </a:r>
            <a:endParaRPr/>
          </a:p>
          <a:p>
            <a:pPr indent="-182880" lvl="0" marL="182880" marR="0" rtl="0" algn="l">
              <a:lnSpc>
                <a:spcPct val="90000"/>
              </a:lnSpc>
              <a:spcBef>
                <a:spcPts val="1200"/>
              </a:spcBef>
              <a:spcAft>
                <a:spcPts val="0"/>
              </a:spcAft>
              <a:buClr>
                <a:schemeClr val="accent1"/>
              </a:buClr>
              <a:buSzPts val="2800"/>
              <a:buFont typeface="Noto Sans Symbols"/>
              <a:buNone/>
            </a:pPr>
            <a:r>
              <a:rPr lang="en-US" sz="2800">
                <a:solidFill>
                  <a:srgbClr val="6E6E6E"/>
                </a:solidFill>
                <a:latin typeface="Cambria"/>
                <a:ea typeface="Cambria"/>
                <a:cs typeface="Cambria"/>
                <a:sym typeface="Cambria"/>
              </a:rPr>
              <a:t>	- actions to perform when errors occur</a:t>
            </a:r>
            <a:endParaRPr/>
          </a:p>
          <a:p>
            <a:pPr indent="-182880" lvl="0" marL="182880" marR="0" rtl="0" algn="l">
              <a:lnSpc>
                <a:spcPct val="90000"/>
              </a:lnSpc>
              <a:spcBef>
                <a:spcPts val="1200"/>
              </a:spcBef>
              <a:spcAft>
                <a:spcPts val="0"/>
              </a:spcAft>
              <a:buClr>
                <a:schemeClr val="accent1"/>
              </a:buClr>
              <a:buSzPts val="2800"/>
              <a:buFont typeface="Noto Sans Symbols"/>
              <a:buNone/>
            </a:pPr>
            <a:r>
              <a:rPr lang="en-US" sz="2800">
                <a:solidFill>
                  <a:srgbClr val="6E6E6E"/>
                </a:solidFill>
                <a:latin typeface="Cambria"/>
                <a:ea typeface="Cambria"/>
                <a:cs typeface="Cambria"/>
                <a:sym typeface="Cambria"/>
              </a:rPr>
              <a:t>END;  (required)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2"/>
          <p:cNvSpPr/>
          <p:nvPr/>
        </p:nvSpPr>
        <p:spPr>
          <a:xfrm>
            <a:off x="502276" y="1063394"/>
            <a:ext cx="11058146" cy="489364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There are 2 types of Datatypes:</a:t>
            </a:r>
            <a:endParaRPr/>
          </a:p>
          <a:p>
            <a:pPr indent="-457200" lvl="0" marL="457200" marR="0" rtl="0" algn="just">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Scalar (Char, Varchar2, Date and Number)</a:t>
            </a:r>
            <a:endParaRPr/>
          </a:p>
          <a:p>
            <a:pPr indent="-457200" lvl="0" marL="457200" marR="0" rtl="0" algn="just">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Composite (%rowtype)</a:t>
            </a:r>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All Variables required to be used in the program must be declared before their use. Variable names cannot be table, column and keyword names.</a:t>
            </a:r>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Assignment Operator is denoted as “:=” and each statement of PL/SQL ends with “;”.</a:t>
            </a:r>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Dbms_Output.Put_Line() is used for printing Output.</a:t>
            </a:r>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&amp;Variable_Name is used to take input from the user.</a:t>
            </a:r>
            <a:endParaRPr/>
          </a:p>
        </p:txBody>
      </p:sp>
      <p:sp>
        <p:nvSpPr>
          <p:cNvPr id="125" name="Google Shape;125;p12"/>
          <p:cNvSpPr txBox="1"/>
          <p:nvPr/>
        </p:nvSpPr>
        <p:spPr>
          <a:xfrm>
            <a:off x="334851" y="128789"/>
            <a:ext cx="10515600" cy="592428"/>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PL/SQL</a:t>
            </a:r>
            <a:endParaRPr b="1" sz="4400">
              <a:solidFill>
                <a:schemeClr val="dk1"/>
              </a:solidFill>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3"/>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PL / SQL Syntax</a:t>
            </a:r>
            <a:endParaRPr/>
          </a:p>
        </p:txBody>
      </p:sp>
      <p:sp>
        <p:nvSpPr>
          <p:cNvPr id="131" name="Google Shape;131;p13"/>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lang="en-US"/>
              <a:t>Syntax: </a:t>
            </a:r>
            <a:endParaRPr/>
          </a:p>
          <a:p>
            <a:pPr indent="0" lvl="0" marL="0" rtl="0" algn="just">
              <a:lnSpc>
                <a:spcPct val="90000"/>
              </a:lnSpc>
              <a:spcBef>
                <a:spcPts val="1000"/>
              </a:spcBef>
              <a:spcAft>
                <a:spcPts val="0"/>
              </a:spcAft>
              <a:buSzPts val="2400"/>
              <a:buNone/>
            </a:pPr>
            <a:r>
              <a:rPr lang="en-US"/>
              <a:t>DECLARE </a:t>
            </a:r>
            <a:endParaRPr/>
          </a:p>
          <a:p>
            <a:pPr indent="0" lvl="0" marL="0" rtl="0" algn="just">
              <a:lnSpc>
                <a:spcPct val="90000"/>
              </a:lnSpc>
              <a:spcBef>
                <a:spcPts val="1000"/>
              </a:spcBef>
              <a:spcAft>
                <a:spcPts val="0"/>
              </a:spcAft>
              <a:buSzPts val="2400"/>
              <a:buNone/>
            </a:pPr>
            <a:r>
              <a:rPr lang="en-US"/>
              <a:t>   &lt;declarations section&gt; </a:t>
            </a:r>
            <a:endParaRPr/>
          </a:p>
          <a:p>
            <a:pPr indent="0" lvl="0" marL="0" rtl="0" algn="just">
              <a:lnSpc>
                <a:spcPct val="90000"/>
              </a:lnSpc>
              <a:spcBef>
                <a:spcPts val="1000"/>
              </a:spcBef>
              <a:spcAft>
                <a:spcPts val="0"/>
              </a:spcAft>
              <a:buSzPts val="2400"/>
              <a:buNone/>
            </a:pPr>
            <a:r>
              <a:rPr lang="en-US"/>
              <a:t>BEGIN </a:t>
            </a:r>
            <a:endParaRPr/>
          </a:p>
          <a:p>
            <a:pPr indent="0" lvl="0" marL="0" rtl="0" algn="just">
              <a:lnSpc>
                <a:spcPct val="90000"/>
              </a:lnSpc>
              <a:spcBef>
                <a:spcPts val="1000"/>
              </a:spcBef>
              <a:spcAft>
                <a:spcPts val="0"/>
              </a:spcAft>
              <a:buSzPts val="2400"/>
              <a:buNone/>
            </a:pPr>
            <a:r>
              <a:rPr lang="en-US"/>
              <a:t>   &lt;executable command(s)&gt;</a:t>
            </a:r>
            <a:endParaRPr/>
          </a:p>
          <a:p>
            <a:pPr indent="0" lvl="0" marL="0" rtl="0" algn="just">
              <a:lnSpc>
                <a:spcPct val="90000"/>
              </a:lnSpc>
              <a:spcBef>
                <a:spcPts val="1000"/>
              </a:spcBef>
              <a:spcAft>
                <a:spcPts val="0"/>
              </a:spcAft>
              <a:buSzPts val="2400"/>
              <a:buNone/>
            </a:pPr>
            <a:r>
              <a:rPr lang="en-US"/>
              <a:t>EXCEPTION </a:t>
            </a:r>
            <a:endParaRPr/>
          </a:p>
          <a:p>
            <a:pPr indent="0" lvl="0" marL="0" rtl="0" algn="just">
              <a:lnSpc>
                <a:spcPct val="90000"/>
              </a:lnSpc>
              <a:spcBef>
                <a:spcPts val="1000"/>
              </a:spcBef>
              <a:spcAft>
                <a:spcPts val="0"/>
              </a:spcAft>
              <a:buSzPts val="2400"/>
              <a:buNone/>
            </a:pPr>
            <a:r>
              <a:rPr lang="en-US"/>
              <a:t>   &lt;exception handling&gt; </a:t>
            </a:r>
            <a:endParaRPr/>
          </a:p>
          <a:p>
            <a:pPr indent="0" lvl="0" marL="0" rtl="0" algn="just">
              <a:lnSpc>
                <a:spcPct val="90000"/>
              </a:lnSpc>
              <a:spcBef>
                <a:spcPts val="1000"/>
              </a:spcBef>
              <a:spcAft>
                <a:spcPts val="0"/>
              </a:spcAft>
              <a:buSzPts val="2400"/>
              <a:buNone/>
            </a:pPr>
            <a:r>
              <a:rPr lang="en-US"/>
              <a:t>END;</a:t>
            </a:r>
            <a:endParaRPr/>
          </a:p>
        </p:txBody>
      </p:sp>
      <p:sp>
        <p:nvSpPr>
          <p:cNvPr id="132" name="Google Shape;132;p13"/>
          <p:cNvSpPr txBox="1"/>
          <p:nvPr/>
        </p:nvSpPr>
        <p:spPr>
          <a:xfrm>
            <a:off x="5418161" y="879366"/>
            <a:ext cx="5677470" cy="5590565"/>
          </a:xfrm>
          <a:prstGeom prst="rect">
            <a:avLst/>
          </a:prstGeom>
          <a:noFill/>
          <a:ln>
            <a:noFill/>
          </a:ln>
        </p:spPr>
        <p:txBody>
          <a:bodyPr anchorCtr="0" anchor="t" bIns="45700" lIns="91425" spcFirstLastPara="1" rIns="91425" wrap="square" tIns="45700">
            <a:noAutofit/>
          </a:bodyPr>
          <a:lstStyle/>
          <a:p>
            <a:pPr indent="-265113" lvl="0" marL="265113" marR="0" rtl="0" algn="just">
              <a:lnSpc>
                <a:spcPct val="90000"/>
              </a:lnSpc>
              <a:spcBef>
                <a:spcPts val="0"/>
              </a:spcBef>
              <a:spcAft>
                <a:spcPts val="0"/>
              </a:spcAft>
              <a:buClr>
                <a:schemeClr val="accent6"/>
              </a:buClr>
              <a:buSzPts val="2000"/>
              <a:buFont typeface="Noto Sans Symbols"/>
              <a:buChar char="🞂"/>
            </a:pPr>
            <a:r>
              <a:rPr b="1" lang="en-US" sz="2000">
                <a:solidFill>
                  <a:schemeClr val="dk1"/>
                </a:solidFill>
                <a:latin typeface="Arial"/>
                <a:ea typeface="Arial"/>
                <a:cs typeface="Arial"/>
                <a:sym typeface="Arial"/>
              </a:rPr>
              <a:t>Example:  Print The 'Hello World'</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DECLARE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message  varchar2(20):= 'Hello, World!';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BEGIN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dbms_output.put_line(message);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END; </a:t>
            </a:r>
            <a:endParaRPr/>
          </a:p>
          <a:p>
            <a:pPr indent="0" lvl="0" marL="0" marR="0" rtl="0" algn="just">
              <a:lnSpc>
                <a:spcPct val="90000"/>
              </a:lnSpc>
              <a:spcBef>
                <a:spcPts val="1000"/>
              </a:spcBef>
              <a:spcAft>
                <a:spcPts val="0"/>
              </a:spcAft>
              <a:buClr>
                <a:schemeClr val="accent6"/>
              </a:buClr>
              <a:buSzPts val="2000"/>
              <a:buFont typeface="Noto Sans Symbols"/>
              <a:buNone/>
            </a:pPr>
            <a:r>
              <a:t/>
            </a:r>
            <a:endParaRPr sz="2000">
              <a:solidFill>
                <a:schemeClr val="dk1"/>
              </a:solidFill>
              <a:latin typeface="Arial"/>
              <a:ea typeface="Arial"/>
              <a:cs typeface="Arial"/>
              <a:sym typeface="Arial"/>
            </a:endParaRPr>
          </a:p>
        </p:txBody>
      </p:sp>
      <p:pic>
        <p:nvPicPr>
          <p:cNvPr id="133" name="Google Shape;133;p13"/>
          <p:cNvPicPr preferRelativeResize="0"/>
          <p:nvPr/>
        </p:nvPicPr>
        <p:blipFill rotWithShape="1">
          <a:blip r:embed="rId3">
            <a:alphaModFix/>
          </a:blip>
          <a:srcRect b="14422" l="0" r="88755" t="75769"/>
          <a:stretch/>
        </p:blipFill>
        <p:spPr>
          <a:xfrm>
            <a:off x="5418160" y="3967089"/>
            <a:ext cx="3711771" cy="18201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500"/>
                                        <p:tgtEl>
                                          <p:spTgt spid="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500"/>
                                        <p:tgtEl>
                                          <p:spTgt spid="1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animEffect filter="fade" transition="in">
                                      <p:cBhvr>
                                        <p:cTn dur="500"/>
                                        <p:tgtEl>
                                          <p:spTgt spid="1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animEffect filter="fade" transition="in">
                                      <p:cBhvr>
                                        <p:cTn dur="500"/>
                                        <p:tgtEl>
                                          <p:spTgt spid="1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4" st="4"/>
                                            </p:txEl>
                                          </p:spTgt>
                                        </p:tgtEl>
                                        <p:attrNameLst>
                                          <p:attrName>style.visibility</p:attrName>
                                        </p:attrNameLst>
                                      </p:cBhvr>
                                      <p:to>
                                        <p:strVal val="visible"/>
                                      </p:to>
                                    </p:set>
                                    <p:animEffect filter="fade" transition="in">
                                      <p:cBhvr>
                                        <p:cTn dur="500"/>
                                        <p:tgtEl>
                                          <p:spTgt spid="1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5" st="5"/>
                                            </p:txEl>
                                          </p:spTgt>
                                        </p:tgtEl>
                                        <p:attrNameLst>
                                          <p:attrName>style.visibility</p:attrName>
                                        </p:attrNameLst>
                                      </p:cBhvr>
                                      <p:to>
                                        <p:strVal val="visible"/>
                                      </p:to>
                                    </p:set>
                                    <p:animEffect filter="fade" transition="in">
                                      <p:cBhvr>
                                        <p:cTn dur="500"/>
                                        <p:tgtEl>
                                          <p:spTgt spid="1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6" st="6"/>
                                            </p:txEl>
                                          </p:spTgt>
                                        </p:tgtEl>
                                        <p:attrNameLst>
                                          <p:attrName>style.visibility</p:attrName>
                                        </p:attrNameLst>
                                      </p:cBhvr>
                                      <p:to>
                                        <p:strVal val="visible"/>
                                      </p:to>
                                    </p:set>
                                    <p:animEffect filter="fade" transition="in">
                                      <p:cBhvr>
                                        <p:cTn dur="500"/>
                                        <p:tgtEl>
                                          <p:spTgt spid="13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7" st="7"/>
                                            </p:txEl>
                                          </p:spTgt>
                                        </p:tgtEl>
                                        <p:attrNameLst>
                                          <p:attrName>style.visibility</p:attrName>
                                        </p:attrNameLst>
                                      </p:cBhvr>
                                      <p:to>
                                        <p:strVal val="visible"/>
                                      </p:to>
                                    </p:set>
                                    <p:animEffect filter="fade" transition="in">
                                      <p:cBhvr>
                                        <p:cTn dur="500"/>
                                        <p:tgtEl>
                                          <p:spTgt spid="13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500"/>
                                        <p:tgtEl>
                                          <p:spTgt spid="1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Effect filter="fade" transition="in">
                                      <p:cBhvr>
                                        <p:cTn dur="500"/>
                                        <p:tgtEl>
                                          <p:spTgt spid="1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Effect filter="fade" transition="in">
                                      <p:cBhvr>
                                        <p:cTn dur="500"/>
                                        <p:tgtEl>
                                          <p:spTgt spid="1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animEffect filter="fade" transition="in">
                                      <p:cBhvr>
                                        <p:cTn dur="500"/>
                                        <p:tgtEl>
                                          <p:spTgt spid="1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animEffect filter="fade" transition="in">
                                      <p:cBhvr>
                                        <p:cTn dur="500"/>
                                        <p:tgtEl>
                                          <p:spTgt spid="1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animEffect filter="fade" transition="in">
                                      <p:cBhvr>
                                        <p:cTn dur="500"/>
                                        <p:tgtEl>
                                          <p:spTgt spid="1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6" st="6"/>
                                            </p:txEl>
                                          </p:spTgt>
                                        </p:tgtEl>
                                        <p:attrNameLst>
                                          <p:attrName>style.visibility</p:attrName>
                                        </p:attrNameLst>
                                      </p:cBhvr>
                                      <p:to>
                                        <p:strVal val="visible"/>
                                      </p:to>
                                    </p:set>
                                    <p:animEffect filter="fade" transition="in">
                                      <p:cBhvr>
                                        <p:cTn dur="500"/>
                                        <p:tgtEl>
                                          <p:spTgt spid="13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PL / SQL Example</a:t>
            </a:r>
            <a:endParaRPr/>
          </a:p>
        </p:txBody>
      </p:sp>
      <p:sp>
        <p:nvSpPr>
          <p:cNvPr id="139" name="Google Shape;139;p14"/>
          <p:cNvSpPr txBox="1"/>
          <p:nvPr/>
        </p:nvSpPr>
        <p:spPr>
          <a:xfrm>
            <a:off x="218364" y="879366"/>
            <a:ext cx="10877267" cy="5590565"/>
          </a:xfrm>
          <a:prstGeom prst="rect">
            <a:avLst/>
          </a:prstGeom>
          <a:noFill/>
          <a:ln>
            <a:noFill/>
          </a:ln>
        </p:spPr>
        <p:txBody>
          <a:bodyPr anchorCtr="0" anchor="t" bIns="45700" lIns="91425" spcFirstLastPara="1" rIns="91425" wrap="square" tIns="45700">
            <a:noAutofit/>
          </a:bodyPr>
          <a:lstStyle/>
          <a:p>
            <a:pPr indent="-265113" lvl="0" marL="265113" marR="0" rtl="0" algn="just">
              <a:lnSpc>
                <a:spcPct val="90000"/>
              </a:lnSpc>
              <a:spcBef>
                <a:spcPts val="0"/>
              </a:spcBef>
              <a:spcAft>
                <a:spcPts val="0"/>
              </a:spcAft>
              <a:buClr>
                <a:schemeClr val="accent6"/>
              </a:buClr>
              <a:buSzPts val="2000"/>
              <a:buFont typeface="Noto Sans Symbols"/>
              <a:buChar char="🞂"/>
            </a:pPr>
            <a:r>
              <a:rPr b="1" lang="en-US" sz="2000">
                <a:solidFill>
                  <a:schemeClr val="dk1"/>
                </a:solidFill>
                <a:latin typeface="Arial"/>
                <a:ea typeface="Arial"/>
                <a:cs typeface="Arial"/>
                <a:sym typeface="Arial"/>
              </a:rPr>
              <a:t>Example:  Calculator</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basic Program</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DECLARE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a integer := 30;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b integer := 40;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c integer;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f real;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BEGIN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c := a + b;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dbms_output.put_line('Value of c: ' || c);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f := 100.0/3.0;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dbms_output.put_line('Value of f: ' || f);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END; </a:t>
            </a:r>
            <a:endParaRPr sz="20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a:t>
            </a:r>
            <a:endParaRPr/>
          </a:p>
        </p:txBody>
      </p:sp>
      <p:pic>
        <p:nvPicPr>
          <p:cNvPr id="140" name="Google Shape;140;p14"/>
          <p:cNvPicPr preferRelativeResize="0"/>
          <p:nvPr/>
        </p:nvPicPr>
        <p:blipFill rotWithShape="1">
          <a:blip r:embed="rId3">
            <a:alphaModFix/>
          </a:blip>
          <a:srcRect b="13606" l="-12" r="70578" t="75281"/>
          <a:stretch/>
        </p:blipFill>
        <p:spPr>
          <a:xfrm>
            <a:off x="5342498" y="2284926"/>
            <a:ext cx="6546719" cy="13897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500"/>
                                        <p:tgtEl>
                                          <p:spTgt spid="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500"/>
                                        <p:tgtEl>
                                          <p:spTgt spid="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500"/>
                                        <p:tgtEl>
                                          <p:spTgt spid="1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animEffect filter="fade" transition="in">
                                      <p:cBhvr>
                                        <p:cTn dur="500"/>
                                        <p:tgtEl>
                                          <p:spTgt spid="1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animEffect filter="fade" transition="in">
                                      <p:cBhvr>
                                        <p:cTn dur="500"/>
                                        <p:tgtEl>
                                          <p:spTgt spid="1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animEffect filter="fade" transition="in">
                                      <p:cBhvr>
                                        <p:cTn dur="500"/>
                                        <p:tgtEl>
                                          <p:spTgt spid="1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animEffect filter="fade" transition="in">
                                      <p:cBhvr>
                                        <p:cTn dur="500"/>
                                        <p:tgtEl>
                                          <p:spTgt spid="1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animEffect filter="fade" transition="in">
                                      <p:cBhvr>
                                        <p:cTn dur="500"/>
                                        <p:tgtEl>
                                          <p:spTgt spid="1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8" st="8"/>
                                            </p:txEl>
                                          </p:spTgt>
                                        </p:tgtEl>
                                        <p:attrNameLst>
                                          <p:attrName>style.visibility</p:attrName>
                                        </p:attrNameLst>
                                      </p:cBhvr>
                                      <p:to>
                                        <p:strVal val="visible"/>
                                      </p:to>
                                    </p:set>
                                    <p:animEffect filter="fade" transition="in">
                                      <p:cBhvr>
                                        <p:cTn dur="500"/>
                                        <p:tgtEl>
                                          <p:spTgt spid="1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9" st="9"/>
                                            </p:txEl>
                                          </p:spTgt>
                                        </p:tgtEl>
                                        <p:attrNameLst>
                                          <p:attrName>style.visibility</p:attrName>
                                        </p:attrNameLst>
                                      </p:cBhvr>
                                      <p:to>
                                        <p:strVal val="visible"/>
                                      </p:to>
                                    </p:set>
                                    <p:animEffect filter="fade" transition="in">
                                      <p:cBhvr>
                                        <p:cTn dur="500"/>
                                        <p:tgtEl>
                                          <p:spTgt spid="13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0" st="10"/>
                                            </p:txEl>
                                          </p:spTgt>
                                        </p:tgtEl>
                                        <p:attrNameLst>
                                          <p:attrName>style.visibility</p:attrName>
                                        </p:attrNameLst>
                                      </p:cBhvr>
                                      <p:to>
                                        <p:strVal val="visible"/>
                                      </p:to>
                                    </p:set>
                                    <p:animEffect filter="fade" transition="in">
                                      <p:cBhvr>
                                        <p:cTn dur="500"/>
                                        <p:tgtEl>
                                          <p:spTgt spid="13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1" st="11"/>
                                            </p:txEl>
                                          </p:spTgt>
                                        </p:tgtEl>
                                        <p:attrNameLst>
                                          <p:attrName>style.visibility</p:attrName>
                                        </p:attrNameLst>
                                      </p:cBhvr>
                                      <p:to>
                                        <p:strVal val="visible"/>
                                      </p:to>
                                    </p:set>
                                    <p:animEffect filter="fade" transition="in">
                                      <p:cBhvr>
                                        <p:cTn dur="500"/>
                                        <p:tgtEl>
                                          <p:spTgt spid="13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2" st="12"/>
                                            </p:txEl>
                                          </p:spTgt>
                                        </p:tgtEl>
                                        <p:attrNameLst>
                                          <p:attrName>style.visibility</p:attrName>
                                        </p:attrNameLst>
                                      </p:cBhvr>
                                      <p:to>
                                        <p:strVal val="visible"/>
                                      </p:to>
                                    </p:set>
                                    <p:animEffect filter="fade" transition="in">
                                      <p:cBhvr>
                                        <p:cTn dur="500"/>
                                        <p:tgtEl>
                                          <p:spTgt spid="13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3" st="13"/>
                                            </p:txEl>
                                          </p:spTgt>
                                        </p:tgtEl>
                                        <p:attrNameLst>
                                          <p:attrName>style.visibility</p:attrName>
                                        </p:attrNameLst>
                                      </p:cBhvr>
                                      <p:to>
                                        <p:strVal val="visible"/>
                                      </p:to>
                                    </p:set>
                                    <p:animEffect filter="fade" transition="in">
                                      <p:cBhvr>
                                        <p:cTn dur="500"/>
                                        <p:tgtEl>
                                          <p:spTgt spid="139">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IF Statement</a:t>
            </a:r>
            <a:endParaRPr/>
          </a:p>
        </p:txBody>
      </p:sp>
      <p:sp>
        <p:nvSpPr>
          <p:cNvPr id="146" name="Google Shape;146;p15"/>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b="1" lang="en-US"/>
              <a:t>PL/SQL IF THEN statement</a:t>
            </a:r>
            <a:endParaRPr/>
          </a:p>
          <a:p>
            <a:pPr indent="0" lvl="0" marL="0" rtl="0" algn="just">
              <a:lnSpc>
                <a:spcPct val="90000"/>
              </a:lnSpc>
              <a:spcBef>
                <a:spcPts val="1000"/>
              </a:spcBef>
              <a:spcAft>
                <a:spcPts val="0"/>
              </a:spcAft>
              <a:buSzPts val="2400"/>
              <a:buNone/>
            </a:pPr>
            <a:r>
              <a:rPr lang="en-US"/>
              <a:t>IF condition THEN</a:t>
            </a:r>
            <a:endParaRPr/>
          </a:p>
          <a:p>
            <a:pPr indent="0" lvl="0" marL="0" rtl="0" algn="just">
              <a:lnSpc>
                <a:spcPct val="90000"/>
              </a:lnSpc>
              <a:spcBef>
                <a:spcPts val="1000"/>
              </a:spcBef>
              <a:spcAft>
                <a:spcPts val="0"/>
              </a:spcAft>
              <a:buSzPts val="2400"/>
              <a:buNone/>
            </a:pPr>
            <a:r>
              <a:rPr lang="en-US"/>
              <a:t>    statements;</a:t>
            </a:r>
            <a:endParaRPr/>
          </a:p>
          <a:p>
            <a:pPr indent="0" lvl="0" marL="0" rtl="0" algn="just">
              <a:lnSpc>
                <a:spcPct val="90000"/>
              </a:lnSpc>
              <a:spcBef>
                <a:spcPts val="1000"/>
              </a:spcBef>
              <a:spcAft>
                <a:spcPts val="0"/>
              </a:spcAft>
              <a:buSzPts val="2400"/>
              <a:buNone/>
            </a:pPr>
            <a:r>
              <a:rPr lang="en-US"/>
              <a:t>END IF;</a:t>
            </a:r>
            <a:endParaRPr/>
          </a:p>
          <a:p>
            <a:pPr indent="-112713" lvl="0" marL="265113" rtl="0" algn="just">
              <a:lnSpc>
                <a:spcPct val="90000"/>
              </a:lnSpc>
              <a:spcBef>
                <a:spcPts val="1000"/>
              </a:spcBef>
              <a:spcAft>
                <a:spcPts val="0"/>
              </a:spcAft>
              <a:buClr>
                <a:schemeClr val="accent6"/>
              </a:buClr>
              <a:buSzPts val="2400"/>
              <a:buFont typeface="Noto Sans Symbols"/>
              <a:buNone/>
            </a:pPr>
            <a:r>
              <a:t/>
            </a:r>
            <a:endParaRPr/>
          </a:p>
        </p:txBody>
      </p:sp>
      <p:sp>
        <p:nvSpPr>
          <p:cNvPr id="147" name="Google Shape;147;p15"/>
          <p:cNvSpPr txBox="1"/>
          <p:nvPr/>
        </p:nvSpPr>
        <p:spPr>
          <a:xfrm>
            <a:off x="4722124" y="879366"/>
            <a:ext cx="7274257" cy="559056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1800"/>
              <a:buFont typeface="Noto Sans Symbols"/>
              <a:buNone/>
            </a:pPr>
            <a:r>
              <a:rPr b="1" lang="en-US" sz="1800">
                <a:solidFill>
                  <a:schemeClr val="dk1"/>
                </a:solidFill>
                <a:latin typeface="Arial"/>
                <a:ea typeface="Arial"/>
                <a:cs typeface="Arial"/>
                <a:sym typeface="Arial"/>
              </a:rPr>
              <a:t>Example: </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DECLARE </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x NUMBER := 20; </a:t>
            </a:r>
            <a:endParaRPr sz="18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BEGIN </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IF x &gt; 10 THEN </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DBMS_OUTPUT.PUT_LINE( 'Sales revenue is greater than 10 ' ); </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END IF; </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END;</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a:t>
            </a:r>
            <a:endParaRPr/>
          </a:p>
        </p:txBody>
      </p:sp>
      <p:pic>
        <p:nvPicPr>
          <p:cNvPr id="148" name="Google Shape;148;p15"/>
          <p:cNvPicPr preferRelativeResize="0"/>
          <p:nvPr/>
        </p:nvPicPr>
        <p:blipFill rotWithShape="1">
          <a:blip r:embed="rId3">
            <a:alphaModFix/>
          </a:blip>
          <a:srcRect b="15040" l="-1296" r="81079" t="75769"/>
          <a:stretch/>
        </p:blipFill>
        <p:spPr>
          <a:xfrm>
            <a:off x="4403188" y="4147405"/>
            <a:ext cx="5217931" cy="1333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5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5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500"/>
                                        <p:tgtEl>
                                          <p:spTgt spid="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500"/>
                                        <p:tgtEl>
                                          <p:spTgt spid="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animEffect filter="fade" transition="in">
                                      <p:cBhvr>
                                        <p:cTn dur="500"/>
                                        <p:tgtEl>
                                          <p:spTgt spid="1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5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500"/>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500"/>
                                        <p:tgtEl>
                                          <p:spTgt spid="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3" st="3"/>
                                            </p:txEl>
                                          </p:spTgt>
                                        </p:tgtEl>
                                        <p:attrNameLst>
                                          <p:attrName>style.visibility</p:attrName>
                                        </p:attrNameLst>
                                      </p:cBhvr>
                                      <p:to>
                                        <p:strVal val="visible"/>
                                      </p:to>
                                    </p:set>
                                    <p:animEffect filter="fade" transition="in">
                                      <p:cBhvr>
                                        <p:cTn dur="500"/>
                                        <p:tgtEl>
                                          <p:spTgt spid="1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4" st="4"/>
                                            </p:txEl>
                                          </p:spTgt>
                                        </p:tgtEl>
                                        <p:attrNameLst>
                                          <p:attrName>style.visibility</p:attrName>
                                        </p:attrNameLst>
                                      </p:cBhvr>
                                      <p:to>
                                        <p:strVal val="visible"/>
                                      </p:to>
                                    </p:set>
                                    <p:animEffect filter="fade" transition="in">
                                      <p:cBhvr>
                                        <p:cTn dur="500"/>
                                        <p:tgtEl>
                                          <p:spTgt spid="1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5" st="5"/>
                                            </p:txEl>
                                          </p:spTgt>
                                        </p:tgtEl>
                                        <p:attrNameLst>
                                          <p:attrName>style.visibility</p:attrName>
                                        </p:attrNameLst>
                                      </p:cBhvr>
                                      <p:to>
                                        <p:strVal val="visible"/>
                                      </p:to>
                                    </p:set>
                                    <p:animEffect filter="fade" transition="in">
                                      <p:cBhvr>
                                        <p:cTn dur="500"/>
                                        <p:tgtEl>
                                          <p:spTgt spid="1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6" st="6"/>
                                            </p:txEl>
                                          </p:spTgt>
                                        </p:tgtEl>
                                        <p:attrNameLst>
                                          <p:attrName>style.visibility</p:attrName>
                                        </p:attrNameLst>
                                      </p:cBhvr>
                                      <p:to>
                                        <p:strVal val="visible"/>
                                      </p:to>
                                    </p:set>
                                    <p:animEffect filter="fade" transition="in">
                                      <p:cBhvr>
                                        <p:cTn dur="500"/>
                                        <p:tgtEl>
                                          <p:spTgt spid="14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7" st="7"/>
                                            </p:txEl>
                                          </p:spTgt>
                                        </p:tgtEl>
                                        <p:attrNameLst>
                                          <p:attrName>style.visibility</p:attrName>
                                        </p:attrNameLst>
                                      </p:cBhvr>
                                      <p:to>
                                        <p:strVal val="visible"/>
                                      </p:to>
                                    </p:set>
                                    <p:animEffect filter="fade" transition="in">
                                      <p:cBhvr>
                                        <p:cTn dur="500"/>
                                        <p:tgtEl>
                                          <p:spTgt spid="14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8" st="8"/>
                                            </p:txEl>
                                          </p:spTgt>
                                        </p:tgtEl>
                                        <p:attrNameLst>
                                          <p:attrName>style.visibility</p:attrName>
                                        </p:attrNameLst>
                                      </p:cBhvr>
                                      <p:to>
                                        <p:strVal val="visible"/>
                                      </p:to>
                                    </p:set>
                                    <p:animEffect filter="fade" transition="in">
                                      <p:cBhvr>
                                        <p:cTn dur="500"/>
                                        <p:tgtEl>
                                          <p:spTgt spid="14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IF Statement</a:t>
            </a:r>
            <a:endParaRPr/>
          </a:p>
        </p:txBody>
      </p:sp>
      <p:sp>
        <p:nvSpPr>
          <p:cNvPr id="154" name="Google Shape;154;p16"/>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b="1" lang="en-US"/>
              <a:t>PL/SQL IF THEN ELSE statement</a:t>
            </a:r>
            <a:endParaRPr/>
          </a:p>
          <a:p>
            <a:pPr indent="0" lvl="0" marL="0" rtl="0" algn="just">
              <a:lnSpc>
                <a:spcPct val="90000"/>
              </a:lnSpc>
              <a:spcBef>
                <a:spcPts val="1000"/>
              </a:spcBef>
              <a:spcAft>
                <a:spcPts val="0"/>
              </a:spcAft>
              <a:buSzPts val="2400"/>
              <a:buNone/>
            </a:pPr>
            <a:r>
              <a:rPr lang="en-US"/>
              <a:t>IF condition THEN</a:t>
            </a:r>
            <a:endParaRPr/>
          </a:p>
          <a:p>
            <a:pPr indent="0" lvl="0" marL="0" rtl="0" algn="just">
              <a:lnSpc>
                <a:spcPct val="90000"/>
              </a:lnSpc>
              <a:spcBef>
                <a:spcPts val="1000"/>
              </a:spcBef>
              <a:spcAft>
                <a:spcPts val="0"/>
              </a:spcAft>
              <a:buSzPts val="2400"/>
              <a:buNone/>
            </a:pPr>
            <a:r>
              <a:rPr lang="en-US"/>
              <a:t>    statements;</a:t>
            </a:r>
            <a:endParaRPr/>
          </a:p>
          <a:p>
            <a:pPr indent="0" lvl="0" marL="0" rtl="0" algn="just">
              <a:lnSpc>
                <a:spcPct val="90000"/>
              </a:lnSpc>
              <a:spcBef>
                <a:spcPts val="1000"/>
              </a:spcBef>
              <a:spcAft>
                <a:spcPts val="0"/>
              </a:spcAft>
              <a:buSzPts val="2400"/>
              <a:buNone/>
            </a:pPr>
            <a:r>
              <a:rPr lang="en-US"/>
              <a:t>ELSE</a:t>
            </a:r>
            <a:endParaRPr/>
          </a:p>
          <a:p>
            <a:pPr indent="0" lvl="0" marL="0" rtl="0" algn="just">
              <a:lnSpc>
                <a:spcPct val="90000"/>
              </a:lnSpc>
              <a:spcBef>
                <a:spcPts val="1000"/>
              </a:spcBef>
              <a:spcAft>
                <a:spcPts val="0"/>
              </a:spcAft>
              <a:buSzPts val="2400"/>
              <a:buNone/>
            </a:pPr>
            <a:r>
              <a:rPr lang="en-US"/>
              <a:t>    elsestatements;</a:t>
            </a:r>
            <a:endParaRPr/>
          </a:p>
          <a:p>
            <a:pPr indent="0" lvl="0" marL="0" rtl="0" algn="just">
              <a:lnSpc>
                <a:spcPct val="90000"/>
              </a:lnSpc>
              <a:spcBef>
                <a:spcPts val="1000"/>
              </a:spcBef>
              <a:spcAft>
                <a:spcPts val="0"/>
              </a:spcAft>
              <a:buSzPts val="2400"/>
              <a:buNone/>
            </a:pPr>
            <a:r>
              <a:rPr lang="en-US"/>
              <a:t>END IF;</a:t>
            </a:r>
            <a:endParaRPr/>
          </a:p>
          <a:p>
            <a:pPr indent="-112713" lvl="0" marL="265113" rtl="0" algn="just">
              <a:lnSpc>
                <a:spcPct val="90000"/>
              </a:lnSpc>
              <a:spcBef>
                <a:spcPts val="1000"/>
              </a:spcBef>
              <a:spcAft>
                <a:spcPts val="0"/>
              </a:spcAft>
              <a:buClr>
                <a:schemeClr val="accent6"/>
              </a:buClr>
              <a:buSzPts val="2400"/>
              <a:buFont typeface="Noto Sans Symbols"/>
              <a:buNone/>
            </a:pPr>
            <a:r>
              <a:t/>
            </a:r>
            <a:endParaRPr/>
          </a:p>
        </p:txBody>
      </p:sp>
      <p:sp>
        <p:nvSpPr>
          <p:cNvPr id="155" name="Google Shape;155;p16"/>
          <p:cNvSpPr txBox="1"/>
          <p:nvPr/>
        </p:nvSpPr>
        <p:spPr>
          <a:xfrm>
            <a:off x="4722124" y="879366"/>
            <a:ext cx="7274257" cy="559056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1800"/>
              <a:buFont typeface="Noto Sans Symbols"/>
              <a:buNone/>
            </a:pPr>
            <a:r>
              <a:rPr b="1" lang="en-US" sz="1800">
                <a:solidFill>
                  <a:schemeClr val="dk1"/>
                </a:solidFill>
                <a:latin typeface="Arial"/>
                <a:ea typeface="Arial"/>
                <a:cs typeface="Arial"/>
                <a:sym typeface="Arial"/>
              </a:rPr>
              <a:t>Example: </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DECLARE</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v_number NUMBER := 10; -- Change this to the number you want to check</a:t>
            </a:r>
            <a:endParaRPr/>
          </a:p>
          <a:p>
            <a:pPr indent="0" lvl="0" marL="0" marR="0" rtl="0" algn="just">
              <a:lnSpc>
                <a:spcPct val="90000"/>
              </a:lnSpc>
              <a:spcBef>
                <a:spcPts val="1000"/>
              </a:spcBef>
              <a:spcAft>
                <a:spcPts val="0"/>
              </a:spcAft>
              <a:buClr>
                <a:schemeClr val="accent6"/>
              </a:buClr>
              <a:buSzPts val="1800"/>
              <a:buFont typeface="Noto Sans Symbols"/>
              <a:buNone/>
            </a:pPr>
            <a:r>
              <a:t/>
            </a:r>
            <a:endParaRPr sz="18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BEGIN</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 Check if the number is even</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IF MOD(v_number, 2) = 0 THEN</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DBMS_OUTPUT.PUT_LINE(v_number || ' is even.');</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ELSE</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DBMS_OUTPUT.PUT_LINE(v_number || ' is odd.');</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END IF;</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END;</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a:t>
            </a:r>
            <a:endParaRPr/>
          </a:p>
        </p:txBody>
      </p:sp>
      <p:pic>
        <p:nvPicPr>
          <p:cNvPr id="156" name="Google Shape;156;p16"/>
          <p:cNvPicPr preferRelativeResize="0"/>
          <p:nvPr/>
        </p:nvPicPr>
        <p:blipFill rotWithShape="1">
          <a:blip r:embed="rId3">
            <a:alphaModFix/>
          </a:blip>
          <a:srcRect b="14807" l="0" r="88107" t="75577"/>
          <a:stretch/>
        </p:blipFill>
        <p:spPr>
          <a:xfrm>
            <a:off x="773723" y="3896751"/>
            <a:ext cx="3187732" cy="14489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5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500"/>
                                        <p:tgtEl>
                                          <p:spTgt spid="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Effect filter="fade" transition="in">
                                      <p:cBhvr>
                                        <p:cTn dur="500"/>
                                        <p:tgtEl>
                                          <p:spTgt spid="1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animEffect filter="fade" transition="in">
                                      <p:cBhvr>
                                        <p:cTn dur="500"/>
                                        <p:tgtEl>
                                          <p:spTgt spid="1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animEffect filter="fade" transition="in">
                                      <p:cBhvr>
                                        <p:cTn dur="500"/>
                                        <p:tgtEl>
                                          <p:spTgt spid="1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animEffect filter="fade" transition="in">
                                      <p:cBhvr>
                                        <p:cTn dur="500"/>
                                        <p:tgtEl>
                                          <p:spTgt spid="1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6" st="6"/>
                                            </p:txEl>
                                          </p:spTgt>
                                        </p:tgtEl>
                                        <p:attrNameLst>
                                          <p:attrName>style.visibility</p:attrName>
                                        </p:attrNameLst>
                                      </p:cBhvr>
                                      <p:to>
                                        <p:strVal val="visible"/>
                                      </p:to>
                                    </p:set>
                                    <p:animEffect filter="fade" transition="in">
                                      <p:cBhvr>
                                        <p:cTn dur="500"/>
                                        <p:tgtEl>
                                          <p:spTgt spid="1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5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Effect filter="fade" transition="in">
                                      <p:cBhvr>
                                        <p:cTn dur="500"/>
                                        <p:tgtEl>
                                          <p:spTgt spid="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animEffect filter="fade" transition="in">
                                      <p:cBhvr>
                                        <p:cTn dur="500"/>
                                        <p:tgtEl>
                                          <p:spTgt spid="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animEffect filter="fade" transition="in">
                                      <p:cBhvr>
                                        <p:cTn dur="500"/>
                                        <p:tgtEl>
                                          <p:spTgt spid="1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animEffect filter="fade" transition="in">
                                      <p:cBhvr>
                                        <p:cTn dur="500"/>
                                        <p:tgtEl>
                                          <p:spTgt spid="1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5" st="5"/>
                                            </p:txEl>
                                          </p:spTgt>
                                        </p:tgtEl>
                                        <p:attrNameLst>
                                          <p:attrName>style.visibility</p:attrName>
                                        </p:attrNameLst>
                                      </p:cBhvr>
                                      <p:to>
                                        <p:strVal val="visible"/>
                                      </p:to>
                                    </p:set>
                                    <p:animEffect filter="fade" transition="in">
                                      <p:cBhvr>
                                        <p:cTn dur="500"/>
                                        <p:tgtEl>
                                          <p:spTgt spid="1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6" st="6"/>
                                            </p:txEl>
                                          </p:spTgt>
                                        </p:tgtEl>
                                        <p:attrNameLst>
                                          <p:attrName>style.visibility</p:attrName>
                                        </p:attrNameLst>
                                      </p:cBhvr>
                                      <p:to>
                                        <p:strVal val="visible"/>
                                      </p:to>
                                    </p:set>
                                    <p:animEffect filter="fade" transition="in">
                                      <p:cBhvr>
                                        <p:cTn dur="500"/>
                                        <p:tgtEl>
                                          <p:spTgt spid="1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7" st="7"/>
                                            </p:txEl>
                                          </p:spTgt>
                                        </p:tgtEl>
                                        <p:attrNameLst>
                                          <p:attrName>style.visibility</p:attrName>
                                        </p:attrNameLst>
                                      </p:cBhvr>
                                      <p:to>
                                        <p:strVal val="visible"/>
                                      </p:to>
                                    </p:set>
                                    <p:animEffect filter="fade" transition="in">
                                      <p:cBhvr>
                                        <p:cTn dur="500"/>
                                        <p:tgtEl>
                                          <p:spTgt spid="15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8" st="8"/>
                                            </p:txEl>
                                          </p:spTgt>
                                        </p:tgtEl>
                                        <p:attrNameLst>
                                          <p:attrName>style.visibility</p:attrName>
                                        </p:attrNameLst>
                                      </p:cBhvr>
                                      <p:to>
                                        <p:strVal val="visible"/>
                                      </p:to>
                                    </p:set>
                                    <p:animEffect filter="fade" transition="in">
                                      <p:cBhvr>
                                        <p:cTn dur="500"/>
                                        <p:tgtEl>
                                          <p:spTgt spid="15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9" st="9"/>
                                            </p:txEl>
                                          </p:spTgt>
                                        </p:tgtEl>
                                        <p:attrNameLst>
                                          <p:attrName>style.visibility</p:attrName>
                                        </p:attrNameLst>
                                      </p:cBhvr>
                                      <p:to>
                                        <p:strVal val="visible"/>
                                      </p:to>
                                    </p:set>
                                    <p:animEffect filter="fade" transition="in">
                                      <p:cBhvr>
                                        <p:cTn dur="500"/>
                                        <p:tgtEl>
                                          <p:spTgt spid="15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0" st="10"/>
                                            </p:txEl>
                                          </p:spTgt>
                                        </p:tgtEl>
                                        <p:attrNameLst>
                                          <p:attrName>style.visibility</p:attrName>
                                        </p:attrNameLst>
                                      </p:cBhvr>
                                      <p:to>
                                        <p:strVal val="visible"/>
                                      </p:to>
                                    </p:set>
                                    <p:animEffect filter="fade" transition="in">
                                      <p:cBhvr>
                                        <p:cTn dur="500"/>
                                        <p:tgtEl>
                                          <p:spTgt spid="15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1" st="11"/>
                                            </p:txEl>
                                          </p:spTgt>
                                        </p:tgtEl>
                                        <p:attrNameLst>
                                          <p:attrName>style.visibility</p:attrName>
                                        </p:attrNameLst>
                                      </p:cBhvr>
                                      <p:to>
                                        <p:strVal val="visible"/>
                                      </p:to>
                                    </p:set>
                                    <p:animEffect filter="fade" transition="in">
                                      <p:cBhvr>
                                        <p:cTn dur="500"/>
                                        <p:tgtEl>
                                          <p:spTgt spid="15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2" st="12"/>
                                            </p:txEl>
                                          </p:spTgt>
                                        </p:tgtEl>
                                        <p:attrNameLst>
                                          <p:attrName>style.visibility</p:attrName>
                                        </p:attrNameLst>
                                      </p:cBhvr>
                                      <p:to>
                                        <p:strVal val="visible"/>
                                      </p:to>
                                    </p:set>
                                    <p:animEffect filter="fade" transition="in">
                                      <p:cBhvr>
                                        <p:cTn dur="500"/>
                                        <p:tgtEl>
                                          <p:spTgt spid="155">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IF Statement</a:t>
            </a:r>
            <a:endParaRPr/>
          </a:p>
        </p:txBody>
      </p:sp>
      <p:sp>
        <p:nvSpPr>
          <p:cNvPr id="162" name="Google Shape;162;p17"/>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b="1" lang="en-US"/>
              <a:t>PL/SQL Nested IF statement</a:t>
            </a:r>
            <a:endParaRPr/>
          </a:p>
          <a:p>
            <a:pPr indent="0" lvl="0" marL="0" rtl="0" algn="just">
              <a:lnSpc>
                <a:spcPct val="90000"/>
              </a:lnSpc>
              <a:spcBef>
                <a:spcPts val="1000"/>
              </a:spcBef>
              <a:spcAft>
                <a:spcPts val="0"/>
              </a:spcAft>
              <a:buSzPts val="2400"/>
              <a:buNone/>
            </a:pPr>
            <a:r>
              <a:rPr lang="en-US"/>
              <a:t>IF condition1 THEN</a:t>
            </a:r>
            <a:endParaRPr/>
          </a:p>
          <a:p>
            <a:pPr indent="0" lvl="0" marL="0" rtl="0" algn="just">
              <a:lnSpc>
                <a:spcPct val="90000"/>
              </a:lnSpc>
              <a:spcBef>
                <a:spcPts val="1000"/>
              </a:spcBef>
              <a:spcAft>
                <a:spcPts val="0"/>
              </a:spcAft>
              <a:buSzPts val="2400"/>
              <a:buNone/>
            </a:pPr>
            <a:r>
              <a:rPr lang="en-US"/>
              <a:t>    IF condition2 THEN</a:t>
            </a:r>
            <a:endParaRPr/>
          </a:p>
          <a:p>
            <a:pPr indent="0" lvl="0" marL="0" rtl="0" algn="just">
              <a:lnSpc>
                <a:spcPct val="90000"/>
              </a:lnSpc>
              <a:spcBef>
                <a:spcPts val="1000"/>
              </a:spcBef>
              <a:spcAft>
                <a:spcPts val="0"/>
              </a:spcAft>
              <a:buSzPts val="2400"/>
              <a:buNone/>
            </a:pPr>
            <a:r>
              <a:rPr lang="en-US"/>
              <a:t>        nestedifstatements;</a:t>
            </a:r>
            <a:endParaRPr/>
          </a:p>
          <a:p>
            <a:pPr indent="0" lvl="0" marL="0" rtl="0" algn="just">
              <a:lnSpc>
                <a:spcPct val="90000"/>
              </a:lnSpc>
              <a:spcBef>
                <a:spcPts val="1000"/>
              </a:spcBef>
              <a:spcAft>
                <a:spcPts val="0"/>
              </a:spcAft>
              <a:buSzPts val="2400"/>
              <a:buNone/>
            </a:pPr>
            <a:r>
              <a:rPr lang="en-US"/>
              <a:t>    END IF;</a:t>
            </a:r>
            <a:endParaRPr/>
          </a:p>
          <a:p>
            <a:pPr indent="0" lvl="0" marL="0" rtl="0" algn="just">
              <a:lnSpc>
                <a:spcPct val="90000"/>
              </a:lnSpc>
              <a:spcBef>
                <a:spcPts val="1000"/>
              </a:spcBef>
              <a:spcAft>
                <a:spcPts val="0"/>
              </a:spcAft>
              <a:buSzPts val="2400"/>
              <a:buNone/>
            </a:pPr>
            <a:r>
              <a:rPr lang="en-US"/>
              <a:t>ELSE</a:t>
            </a:r>
            <a:endParaRPr/>
          </a:p>
          <a:p>
            <a:pPr indent="0" lvl="0" marL="0" rtl="0" algn="just">
              <a:lnSpc>
                <a:spcPct val="90000"/>
              </a:lnSpc>
              <a:spcBef>
                <a:spcPts val="1000"/>
              </a:spcBef>
              <a:spcAft>
                <a:spcPts val="0"/>
              </a:spcAft>
              <a:buSzPts val="2400"/>
              <a:buNone/>
            </a:pPr>
            <a:r>
              <a:rPr lang="en-US"/>
              <a:t>    elsestatements;</a:t>
            </a:r>
            <a:endParaRPr/>
          </a:p>
          <a:p>
            <a:pPr indent="0" lvl="0" marL="0" rtl="0" algn="just">
              <a:lnSpc>
                <a:spcPct val="90000"/>
              </a:lnSpc>
              <a:spcBef>
                <a:spcPts val="1000"/>
              </a:spcBef>
              <a:spcAft>
                <a:spcPts val="0"/>
              </a:spcAft>
              <a:buSzPts val="2400"/>
              <a:buNone/>
            </a:pPr>
            <a:r>
              <a:rPr lang="en-US"/>
              <a:t>END IF; </a:t>
            </a:r>
            <a:endParaRPr/>
          </a:p>
        </p:txBody>
      </p:sp>
      <p:sp>
        <p:nvSpPr>
          <p:cNvPr id="163" name="Google Shape;163;p17"/>
          <p:cNvSpPr txBox="1"/>
          <p:nvPr/>
        </p:nvSpPr>
        <p:spPr>
          <a:xfrm>
            <a:off x="4722124" y="879366"/>
            <a:ext cx="7274257" cy="559056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1800"/>
              <a:buFont typeface="Noto Sans Symbols"/>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5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5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500"/>
                                        <p:tgtEl>
                                          <p:spTgt spid="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animEffect filter="fade" transition="in">
                                      <p:cBhvr>
                                        <p:cTn dur="500"/>
                                        <p:tgtEl>
                                          <p:spTgt spid="1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animEffect filter="fade" transition="in">
                                      <p:cBhvr>
                                        <p:cTn dur="500"/>
                                        <p:tgtEl>
                                          <p:spTgt spid="1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animEffect filter="fade" transition="in">
                                      <p:cBhvr>
                                        <p:cTn dur="500"/>
                                        <p:tgtEl>
                                          <p:spTgt spid="1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6" st="6"/>
                                            </p:txEl>
                                          </p:spTgt>
                                        </p:tgtEl>
                                        <p:attrNameLst>
                                          <p:attrName>style.visibility</p:attrName>
                                        </p:attrNameLst>
                                      </p:cBhvr>
                                      <p:to>
                                        <p:strVal val="visible"/>
                                      </p:to>
                                    </p:set>
                                    <p:animEffect filter="fade" transition="in">
                                      <p:cBhvr>
                                        <p:cTn dur="500"/>
                                        <p:tgtEl>
                                          <p:spTgt spid="1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7" st="7"/>
                                            </p:txEl>
                                          </p:spTgt>
                                        </p:tgtEl>
                                        <p:attrNameLst>
                                          <p:attrName>style.visibility</p:attrName>
                                        </p:attrNameLst>
                                      </p:cBhvr>
                                      <p:to>
                                        <p:strVal val="visible"/>
                                      </p:to>
                                    </p:set>
                                    <p:animEffect filter="fade" transition="in">
                                      <p:cBhvr>
                                        <p:cTn dur="500"/>
                                        <p:tgtEl>
                                          <p:spTgt spid="16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500"/>
                                        <p:tgtEl>
                                          <p:spTgt spid="16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Case</a:t>
            </a:r>
            <a:endParaRPr/>
          </a:p>
        </p:txBody>
      </p:sp>
      <p:sp>
        <p:nvSpPr>
          <p:cNvPr id="169" name="Google Shape;169;p18"/>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b="1" lang="en-US"/>
              <a:t>PL/SQL CASE…</a:t>
            </a:r>
            <a:endParaRPr/>
          </a:p>
          <a:p>
            <a:pPr indent="-112713" lvl="0" marL="265113" rtl="0" algn="just">
              <a:lnSpc>
                <a:spcPct val="90000"/>
              </a:lnSpc>
              <a:spcBef>
                <a:spcPts val="1000"/>
              </a:spcBef>
              <a:spcAft>
                <a:spcPts val="0"/>
              </a:spcAft>
              <a:buClr>
                <a:schemeClr val="accent6"/>
              </a:buClr>
              <a:buSzPts val="2400"/>
              <a:buFont typeface="Noto Sans Symbols"/>
              <a:buNone/>
            </a:pPr>
            <a:r>
              <a:t/>
            </a:r>
            <a:endParaRPr>
              <a:latin typeface="Cambria"/>
              <a:ea typeface="Cambria"/>
              <a:cs typeface="Cambria"/>
              <a:sym typeface="Cambria"/>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CASE</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WHEN VARIABLE = VALUE THEN</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    &lt;Code&gt;</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WHEN VARIABLE = VALUE THEN</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    &lt;Code&gt;</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ELSE</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     &lt;Code&gt;</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END CASE;</a:t>
            </a:r>
            <a:endParaRPr/>
          </a:p>
          <a:p>
            <a:pPr indent="-112713" lvl="0" marL="265113" rtl="0" algn="just">
              <a:lnSpc>
                <a:spcPct val="90000"/>
              </a:lnSpc>
              <a:spcBef>
                <a:spcPts val="1000"/>
              </a:spcBef>
              <a:spcAft>
                <a:spcPts val="0"/>
              </a:spcAft>
              <a:buClr>
                <a:schemeClr val="accent6"/>
              </a:buClr>
              <a:buSzPts val="2400"/>
              <a:buFont typeface="Noto Sans Symbols"/>
              <a:buNone/>
            </a:pPr>
            <a:r>
              <a:t/>
            </a:r>
            <a:endParaRPr/>
          </a:p>
        </p:txBody>
      </p:sp>
      <p:sp>
        <p:nvSpPr>
          <p:cNvPr id="170" name="Google Shape;170;p18"/>
          <p:cNvSpPr txBox="1"/>
          <p:nvPr/>
        </p:nvSpPr>
        <p:spPr>
          <a:xfrm>
            <a:off x="4722124" y="879366"/>
            <a:ext cx="7274257" cy="559056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1800"/>
              <a:buFont typeface="Noto Sans Symbols"/>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5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500"/>
                                        <p:tgtEl>
                                          <p:spTgt spid="1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Effect filter="fade" transition="in">
                                      <p:cBhvr>
                                        <p:cTn dur="500"/>
                                        <p:tgtEl>
                                          <p:spTgt spid="1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Effect filter="fade" transition="in">
                                      <p:cBhvr>
                                        <p:cTn dur="500"/>
                                        <p:tgtEl>
                                          <p:spTgt spid="1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Effect filter="fade" transition="in">
                                      <p:cBhvr>
                                        <p:cTn dur="500"/>
                                        <p:tgtEl>
                                          <p:spTgt spid="1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5" st="5"/>
                                            </p:txEl>
                                          </p:spTgt>
                                        </p:tgtEl>
                                        <p:attrNameLst>
                                          <p:attrName>style.visibility</p:attrName>
                                        </p:attrNameLst>
                                      </p:cBhvr>
                                      <p:to>
                                        <p:strVal val="visible"/>
                                      </p:to>
                                    </p:set>
                                    <p:animEffect filter="fade" transition="in">
                                      <p:cBhvr>
                                        <p:cTn dur="500"/>
                                        <p:tgtEl>
                                          <p:spTgt spid="1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6" st="6"/>
                                            </p:txEl>
                                          </p:spTgt>
                                        </p:tgtEl>
                                        <p:attrNameLst>
                                          <p:attrName>style.visibility</p:attrName>
                                        </p:attrNameLst>
                                      </p:cBhvr>
                                      <p:to>
                                        <p:strVal val="visible"/>
                                      </p:to>
                                    </p:set>
                                    <p:animEffect filter="fade" transition="in">
                                      <p:cBhvr>
                                        <p:cTn dur="500"/>
                                        <p:tgtEl>
                                          <p:spTgt spid="1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7" st="7"/>
                                            </p:txEl>
                                          </p:spTgt>
                                        </p:tgtEl>
                                        <p:attrNameLst>
                                          <p:attrName>style.visibility</p:attrName>
                                        </p:attrNameLst>
                                      </p:cBhvr>
                                      <p:to>
                                        <p:strVal val="visible"/>
                                      </p:to>
                                    </p:set>
                                    <p:animEffect filter="fade" transition="in">
                                      <p:cBhvr>
                                        <p:cTn dur="500"/>
                                        <p:tgtEl>
                                          <p:spTgt spid="1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8" st="8"/>
                                            </p:txEl>
                                          </p:spTgt>
                                        </p:tgtEl>
                                        <p:attrNameLst>
                                          <p:attrName>style.visibility</p:attrName>
                                        </p:attrNameLst>
                                      </p:cBhvr>
                                      <p:to>
                                        <p:strVal val="visible"/>
                                      </p:to>
                                    </p:set>
                                    <p:animEffect filter="fade" transition="in">
                                      <p:cBhvr>
                                        <p:cTn dur="500"/>
                                        <p:tgtEl>
                                          <p:spTgt spid="16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9" st="9"/>
                                            </p:txEl>
                                          </p:spTgt>
                                        </p:tgtEl>
                                        <p:attrNameLst>
                                          <p:attrName>style.visibility</p:attrName>
                                        </p:attrNameLst>
                                      </p:cBhvr>
                                      <p:to>
                                        <p:strVal val="visible"/>
                                      </p:to>
                                    </p:set>
                                    <p:animEffect filter="fade" transition="in">
                                      <p:cBhvr>
                                        <p:cTn dur="500"/>
                                        <p:tgtEl>
                                          <p:spTgt spid="16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0" st="10"/>
                                            </p:txEl>
                                          </p:spTgt>
                                        </p:tgtEl>
                                        <p:attrNameLst>
                                          <p:attrName>style.visibility</p:attrName>
                                        </p:attrNameLst>
                                      </p:cBhvr>
                                      <p:to>
                                        <p:strVal val="visible"/>
                                      </p:to>
                                    </p:set>
                                    <p:animEffect filter="fade" transition="in">
                                      <p:cBhvr>
                                        <p:cTn dur="500"/>
                                        <p:tgtEl>
                                          <p:spTgt spid="16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500"/>
                                        <p:tgtEl>
                                          <p:spTgt spid="17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FOR LOOP</a:t>
            </a:r>
            <a:endParaRPr/>
          </a:p>
        </p:txBody>
      </p:sp>
      <p:sp>
        <p:nvSpPr>
          <p:cNvPr id="176" name="Google Shape;176;p19"/>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2400"/>
              <a:buNone/>
            </a:pPr>
            <a:r>
              <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FOR  &lt;Variable&gt; IN &lt;Min&gt; .. &lt;Max&gt;</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Loop</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&lt;Code&gt;</a:t>
            </a:r>
            <a:endParaRPr/>
          </a:p>
          <a:p>
            <a:pPr indent="0" lvl="0" marL="0" rtl="0" algn="just">
              <a:lnSpc>
                <a:spcPct val="90000"/>
              </a:lnSpc>
              <a:spcBef>
                <a:spcPts val="1000"/>
              </a:spcBef>
              <a:spcAft>
                <a:spcPts val="0"/>
              </a:spcAft>
              <a:buSzPts val="2400"/>
              <a:buNone/>
            </a:pPr>
            <a:r>
              <a:rPr lang="en-US">
                <a:latin typeface="Cambria"/>
                <a:ea typeface="Cambria"/>
                <a:cs typeface="Cambria"/>
                <a:sym typeface="Cambria"/>
              </a:rPr>
              <a:t>End Loop;</a:t>
            </a:r>
            <a:endParaRPr/>
          </a:p>
        </p:txBody>
      </p:sp>
      <p:sp>
        <p:nvSpPr>
          <p:cNvPr id="177" name="Google Shape;177;p19"/>
          <p:cNvSpPr txBox="1"/>
          <p:nvPr/>
        </p:nvSpPr>
        <p:spPr>
          <a:xfrm>
            <a:off x="5076967" y="879366"/>
            <a:ext cx="6919414" cy="559056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1800"/>
              <a:buFont typeface="Noto Sans Symbols"/>
              <a:buNone/>
            </a:pPr>
            <a:r>
              <a:rPr b="1" lang="en-US" sz="1800">
                <a:solidFill>
                  <a:schemeClr val="dk1"/>
                </a:solidFill>
                <a:latin typeface="Arial"/>
                <a:ea typeface="Arial"/>
                <a:cs typeface="Arial"/>
                <a:sym typeface="Arial"/>
              </a:rPr>
              <a:t>Example: Print 1 to 5</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BEGIN</a:t>
            </a:r>
            <a:endParaRPr sz="18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FOR l_counter IN 1..5</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LOOP</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DBMS_OUTPUT.PUT_LINE( l_counter );</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END LOOP;</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END;</a:t>
            </a:r>
            <a:endParaRPr/>
          </a:p>
          <a:p>
            <a:pPr indent="0" lvl="0" marL="0" marR="0" rtl="0" algn="just">
              <a:lnSpc>
                <a:spcPct val="90000"/>
              </a:lnSpc>
              <a:spcBef>
                <a:spcPts val="1000"/>
              </a:spcBef>
              <a:spcAft>
                <a:spcPts val="0"/>
              </a:spcAft>
              <a:buClr>
                <a:schemeClr val="accent6"/>
              </a:buClr>
              <a:buSzPts val="1800"/>
              <a:buFont typeface="Noto Sans Symbols"/>
              <a:buNone/>
            </a:pPr>
            <a:r>
              <a:t/>
            </a:r>
            <a:endParaRPr sz="1800">
              <a:solidFill>
                <a:schemeClr val="dk1"/>
              </a:solidFill>
              <a:latin typeface="Arial"/>
              <a:ea typeface="Arial"/>
              <a:cs typeface="Arial"/>
              <a:sym typeface="Arial"/>
            </a:endParaRPr>
          </a:p>
        </p:txBody>
      </p:sp>
      <p:pic>
        <p:nvPicPr>
          <p:cNvPr id="178" name="Google Shape;178;p19"/>
          <p:cNvPicPr preferRelativeResize="0"/>
          <p:nvPr/>
        </p:nvPicPr>
        <p:blipFill rotWithShape="1">
          <a:blip r:embed="rId3">
            <a:alphaModFix/>
          </a:blip>
          <a:srcRect b="10962" l="-1189" r="94702" t="75384"/>
          <a:stretch/>
        </p:blipFill>
        <p:spPr>
          <a:xfrm>
            <a:off x="2124222" y="3249636"/>
            <a:ext cx="2236762" cy="26468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Effect filter="fade" transition="in">
                                      <p:cBhvr>
                                        <p:cTn dur="500"/>
                                        <p:tgtEl>
                                          <p:spTgt spid="1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animEffect filter="fade" transition="in">
                                      <p:cBhvr>
                                        <p:cTn dur="500"/>
                                        <p:tgtEl>
                                          <p:spTgt spid="1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animEffect filter="fade" transition="in">
                                      <p:cBhvr>
                                        <p:cTn dur="500"/>
                                        <p:tgtEl>
                                          <p:spTgt spid="1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animEffect filter="fade" transition="in">
                                      <p:cBhvr>
                                        <p:cTn dur="500"/>
                                        <p:tgtEl>
                                          <p:spTgt spid="1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animEffect filter="fade" transition="in">
                                      <p:cBhvr>
                                        <p:cTn dur="500"/>
                                        <p:tgtEl>
                                          <p:spTgt spid="1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5" st="5"/>
                                            </p:txEl>
                                          </p:spTgt>
                                        </p:tgtEl>
                                        <p:attrNameLst>
                                          <p:attrName>style.visibility</p:attrName>
                                        </p:attrNameLst>
                                      </p:cBhvr>
                                      <p:to>
                                        <p:strVal val="visible"/>
                                      </p:to>
                                    </p:set>
                                    <p:animEffect filter="fade" transition="in">
                                      <p:cBhvr>
                                        <p:cTn dur="500"/>
                                        <p:tgtEl>
                                          <p:spTgt spid="1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6" st="6"/>
                                            </p:txEl>
                                          </p:spTgt>
                                        </p:tgtEl>
                                        <p:attrNameLst>
                                          <p:attrName>style.visibility</p:attrName>
                                        </p:attrNameLst>
                                      </p:cBhvr>
                                      <p:to>
                                        <p:strVal val="visible"/>
                                      </p:to>
                                    </p:set>
                                    <p:animEffect filter="fade" transition="in">
                                      <p:cBhvr>
                                        <p:cTn dur="500"/>
                                        <p:tgtEl>
                                          <p:spTgt spid="1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7" st="7"/>
                                            </p:txEl>
                                          </p:spTgt>
                                        </p:tgtEl>
                                        <p:attrNameLst>
                                          <p:attrName>style.visibility</p:attrName>
                                        </p:attrNameLst>
                                      </p:cBhvr>
                                      <p:to>
                                        <p:strVal val="visible"/>
                                      </p:to>
                                    </p:set>
                                    <p:animEffect filter="fade" transition="in">
                                      <p:cBhvr>
                                        <p:cTn dur="500"/>
                                        <p:tgtEl>
                                          <p:spTgt spid="17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nvSpPr>
        <p:spPr>
          <a:xfrm>
            <a:off x="223035" y="108147"/>
            <a:ext cx="8584991" cy="677078"/>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0" i="0" lang="en-US" sz="3200" u="none" cap="none" strike="noStrike">
                <a:solidFill>
                  <a:srgbClr val="00A4B6"/>
                </a:solidFill>
                <a:latin typeface="Proxima Nova"/>
                <a:ea typeface="Proxima Nova"/>
                <a:cs typeface="Proxima Nova"/>
                <a:sym typeface="Proxima Nova"/>
              </a:rPr>
              <a:t>Outline</a:t>
            </a:r>
            <a:endParaRPr b="0" i="0" sz="3200" u="none" cap="none" strike="noStrike">
              <a:solidFill>
                <a:srgbClr val="00A4B6"/>
              </a:solidFill>
              <a:latin typeface="Proxima Nova"/>
              <a:ea typeface="Proxima Nova"/>
              <a:cs typeface="Proxima Nova"/>
              <a:sym typeface="Proxima Nova"/>
            </a:endParaRPr>
          </a:p>
        </p:txBody>
      </p:sp>
      <p:sp>
        <p:nvSpPr>
          <p:cNvPr id="60" name="Google Shape;60;p2"/>
          <p:cNvSpPr/>
          <p:nvPr/>
        </p:nvSpPr>
        <p:spPr>
          <a:xfrm>
            <a:off x="729802" y="1051552"/>
            <a:ext cx="7976315" cy="35394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View</a:t>
            </a:r>
            <a:endParaRPr/>
          </a:p>
          <a:p>
            <a:pPr indent="-285750" lvl="0" marL="28575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PL/SQL blocks,</a:t>
            </a:r>
            <a:endParaRPr/>
          </a:p>
          <a:p>
            <a:pPr indent="-285750" lvl="0" marL="28575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PL/SQL data types, </a:t>
            </a:r>
            <a:endParaRPr b="0" i="0" sz="2800" u="none" cap="none" strike="noStrike">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Conditional statements and looping,</a:t>
            </a:r>
            <a:endParaRPr/>
          </a:p>
          <a:p>
            <a:pPr indent="-285750" lvl="0" marL="28575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SQL within PL/SQL,</a:t>
            </a:r>
            <a:endParaRPr/>
          </a:p>
          <a:p>
            <a:pPr indent="-285750" lvl="0" marL="28575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Error Handling Cursors,</a:t>
            </a:r>
            <a:endParaRPr/>
          </a:p>
          <a:p>
            <a:pPr indent="-285750" lvl="0" marL="28575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Stored Procedures and Stored Function,</a:t>
            </a:r>
            <a:endParaRPr/>
          </a:p>
          <a:p>
            <a:pPr indent="-285750" lvl="0" marL="28575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 Database Triggers</a:t>
            </a:r>
            <a:endParaRPr b="0" i="0" sz="28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WHILE LOOP</a:t>
            </a:r>
            <a:endParaRPr/>
          </a:p>
        </p:txBody>
      </p:sp>
      <p:sp>
        <p:nvSpPr>
          <p:cNvPr id="184" name="Google Shape;184;p20"/>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2400"/>
              <a:buNone/>
            </a:pPr>
            <a:r>
              <a:t/>
            </a:r>
            <a:endParaRPr/>
          </a:p>
          <a:p>
            <a:pPr indent="0" lvl="0" marL="0" rtl="0" algn="just">
              <a:lnSpc>
                <a:spcPct val="90000"/>
              </a:lnSpc>
              <a:spcBef>
                <a:spcPts val="1000"/>
              </a:spcBef>
              <a:spcAft>
                <a:spcPts val="0"/>
              </a:spcAft>
              <a:buSzPts val="2400"/>
              <a:buNone/>
            </a:pPr>
            <a:r>
              <a:rPr lang="en-US"/>
              <a:t>WHILE condition</a:t>
            </a:r>
            <a:endParaRPr/>
          </a:p>
          <a:p>
            <a:pPr indent="0" lvl="0" marL="0" rtl="0" algn="just">
              <a:lnSpc>
                <a:spcPct val="90000"/>
              </a:lnSpc>
              <a:spcBef>
                <a:spcPts val="1000"/>
              </a:spcBef>
              <a:spcAft>
                <a:spcPts val="0"/>
              </a:spcAft>
              <a:buSzPts val="2400"/>
              <a:buNone/>
            </a:pPr>
            <a:r>
              <a:rPr lang="en-US"/>
              <a:t>LOOP</a:t>
            </a:r>
            <a:endParaRPr/>
          </a:p>
          <a:p>
            <a:pPr indent="0" lvl="0" marL="0" rtl="0" algn="just">
              <a:lnSpc>
                <a:spcPct val="90000"/>
              </a:lnSpc>
              <a:spcBef>
                <a:spcPts val="1000"/>
              </a:spcBef>
              <a:spcAft>
                <a:spcPts val="0"/>
              </a:spcAft>
              <a:buSzPts val="2400"/>
              <a:buNone/>
            </a:pPr>
            <a:r>
              <a:rPr lang="en-US"/>
              <a:t>    statements;</a:t>
            </a:r>
            <a:endParaRPr/>
          </a:p>
          <a:p>
            <a:pPr indent="0" lvl="0" marL="0" rtl="0" algn="just">
              <a:lnSpc>
                <a:spcPct val="90000"/>
              </a:lnSpc>
              <a:spcBef>
                <a:spcPts val="1000"/>
              </a:spcBef>
              <a:spcAft>
                <a:spcPts val="0"/>
              </a:spcAft>
              <a:buSzPts val="2400"/>
              <a:buNone/>
            </a:pPr>
            <a:r>
              <a:rPr lang="en-US"/>
              <a:t>END LOOP;</a:t>
            </a:r>
            <a:endParaRPr/>
          </a:p>
        </p:txBody>
      </p:sp>
      <p:sp>
        <p:nvSpPr>
          <p:cNvPr id="185" name="Google Shape;185;p20"/>
          <p:cNvSpPr txBox="1"/>
          <p:nvPr/>
        </p:nvSpPr>
        <p:spPr>
          <a:xfrm>
            <a:off x="5076967" y="879366"/>
            <a:ext cx="6919414" cy="559056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1800"/>
              <a:buFont typeface="Noto Sans Symbols"/>
              <a:buNone/>
            </a:pPr>
            <a:r>
              <a:rPr b="1" lang="en-US" sz="1800">
                <a:solidFill>
                  <a:schemeClr val="dk1"/>
                </a:solidFill>
                <a:latin typeface="Arial"/>
                <a:ea typeface="Arial"/>
                <a:cs typeface="Arial"/>
                <a:sym typeface="Arial"/>
              </a:rPr>
              <a:t>Example: Print 1 to 5</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DECLARE</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n_counter NUMBER := 1;</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BEGIN</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WHILE n_counter &lt;= 5</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LOOP</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DBMS_OUTPUT.PUT_LINE( 'Counter : ' || n_counter );</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n_counter := n_counter + 1;</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  END LOOP;</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END;</a:t>
            </a:r>
            <a:endParaRPr/>
          </a:p>
          <a:p>
            <a:pPr indent="0" lvl="0" marL="0" marR="0" rtl="0" algn="just">
              <a:lnSpc>
                <a:spcPct val="90000"/>
              </a:lnSpc>
              <a:spcBef>
                <a:spcPts val="1000"/>
              </a:spcBef>
              <a:spcAft>
                <a:spcPts val="0"/>
              </a:spcAft>
              <a:buClr>
                <a:schemeClr val="accent6"/>
              </a:buClr>
              <a:buSzPts val="1800"/>
              <a:buFont typeface="Noto Sans Symbols"/>
              <a:buNone/>
            </a:pPr>
            <a:r>
              <a:rPr lang="en-US" sz="1800">
                <a:solidFill>
                  <a:schemeClr val="dk1"/>
                </a:solidFill>
                <a:latin typeface="Arial"/>
                <a:ea typeface="Arial"/>
                <a:cs typeface="Arial"/>
                <a:sym typeface="Arial"/>
              </a:rPr>
              <a:t>/</a:t>
            </a:r>
            <a:endParaRPr/>
          </a:p>
        </p:txBody>
      </p:sp>
      <p:pic>
        <p:nvPicPr>
          <p:cNvPr id="186" name="Google Shape;186;p20"/>
          <p:cNvPicPr preferRelativeResize="0"/>
          <p:nvPr/>
        </p:nvPicPr>
        <p:blipFill rotWithShape="1">
          <a:blip r:embed="rId3">
            <a:alphaModFix/>
          </a:blip>
          <a:srcRect b="11826" l="0" r="91783" t="76346"/>
          <a:stretch/>
        </p:blipFill>
        <p:spPr>
          <a:xfrm>
            <a:off x="506437" y="3242066"/>
            <a:ext cx="2630658" cy="21287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animEffect filter="fade" transition="in">
                                      <p:cBhvr>
                                        <p:cTn dur="500"/>
                                        <p:tgtEl>
                                          <p:spTgt spid="1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animEffect filter="fade" transition="in">
                                      <p:cBhvr>
                                        <p:cTn dur="500"/>
                                        <p:tgtEl>
                                          <p:spTgt spid="1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animEffect filter="fade" transition="in">
                                      <p:cBhvr>
                                        <p:cTn dur="500"/>
                                        <p:tgtEl>
                                          <p:spTgt spid="1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3" st="3"/>
                                            </p:txEl>
                                          </p:spTgt>
                                        </p:tgtEl>
                                        <p:attrNameLst>
                                          <p:attrName>style.visibility</p:attrName>
                                        </p:attrNameLst>
                                      </p:cBhvr>
                                      <p:to>
                                        <p:strVal val="visible"/>
                                      </p:to>
                                    </p:set>
                                    <p:animEffect filter="fade" transition="in">
                                      <p:cBhvr>
                                        <p:cTn dur="500"/>
                                        <p:tgtEl>
                                          <p:spTgt spid="1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4" st="4"/>
                                            </p:txEl>
                                          </p:spTgt>
                                        </p:tgtEl>
                                        <p:attrNameLst>
                                          <p:attrName>style.visibility</p:attrName>
                                        </p:attrNameLst>
                                      </p:cBhvr>
                                      <p:to>
                                        <p:strVal val="visible"/>
                                      </p:to>
                                    </p:set>
                                    <p:animEffect filter="fade" transition="in">
                                      <p:cBhvr>
                                        <p:cTn dur="500"/>
                                        <p:tgtEl>
                                          <p:spTgt spid="1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5" st="5"/>
                                            </p:txEl>
                                          </p:spTgt>
                                        </p:tgtEl>
                                        <p:attrNameLst>
                                          <p:attrName>style.visibility</p:attrName>
                                        </p:attrNameLst>
                                      </p:cBhvr>
                                      <p:to>
                                        <p:strVal val="visible"/>
                                      </p:to>
                                    </p:set>
                                    <p:animEffect filter="fade" transition="in">
                                      <p:cBhvr>
                                        <p:cTn dur="500"/>
                                        <p:tgtEl>
                                          <p:spTgt spid="1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6" st="6"/>
                                            </p:txEl>
                                          </p:spTgt>
                                        </p:tgtEl>
                                        <p:attrNameLst>
                                          <p:attrName>style.visibility</p:attrName>
                                        </p:attrNameLst>
                                      </p:cBhvr>
                                      <p:to>
                                        <p:strVal val="visible"/>
                                      </p:to>
                                    </p:set>
                                    <p:animEffect filter="fade" transition="in">
                                      <p:cBhvr>
                                        <p:cTn dur="500"/>
                                        <p:tgtEl>
                                          <p:spTgt spid="1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7" st="7"/>
                                            </p:txEl>
                                          </p:spTgt>
                                        </p:tgtEl>
                                        <p:attrNameLst>
                                          <p:attrName>style.visibility</p:attrName>
                                        </p:attrNameLst>
                                      </p:cBhvr>
                                      <p:to>
                                        <p:strVal val="visible"/>
                                      </p:to>
                                    </p:set>
                                    <p:animEffect filter="fade" transition="in">
                                      <p:cBhvr>
                                        <p:cTn dur="500"/>
                                        <p:tgtEl>
                                          <p:spTgt spid="18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8" st="8"/>
                                            </p:txEl>
                                          </p:spTgt>
                                        </p:tgtEl>
                                        <p:attrNameLst>
                                          <p:attrName>style.visibility</p:attrName>
                                        </p:attrNameLst>
                                      </p:cBhvr>
                                      <p:to>
                                        <p:strVal val="visible"/>
                                      </p:to>
                                    </p:set>
                                    <p:animEffect filter="fade" transition="in">
                                      <p:cBhvr>
                                        <p:cTn dur="500"/>
                                        <p:tgtEl>
                                          <p:spTgt spid="1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9" st="9"/>
                                            </p:txEl>
                                          </p:spTgt>
                                        </p:tgtEl>
                                        <p:attrNameLst>
                                          <p:attrName>style.visibility</p:attrName>
                                        </p:attrNameLst>
                                      </p:cBhvr>
                                      <p:to>
                                        <p:strVal val="visible"/>
                                      </p:to>
                                    </p:set>
                                    <p:animEffect filter="fade" transition="in">
                                      <p:cBhvr>
                                        <p:cTn dur="500"/>
                                        <p:tgtEl>
                                          <p:spTgt spid="18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10" st="10"/>
                                            </p:txEl>
                                          </p:spTgt>
                                        </p:tgtEl>
                                        <p:attrNameLst>
                                          <p:attrName>style.visibility</p:attrName>
                                        </p:attrNameLst>
                                      </p:cBhvr>
                                      <p:to>
                                        <p:strVal val="visible"/>
                                      </p:to>
                                    </p:set>
                                    <p:animEffect filter="fade" transition="in">
                                      <p:cBhvr>
                                        <p:cTn dur="500"/>
                                        <p:tgtEl>
                                          <p:spTgt spid="18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idx="4294967295" type="title"/>
          </p:nvPr>
        </p:nvSpPr>
        <p:spPr>
          <a:xfrm>
            <a:off x="154547" y="104206"/>
            <a:ext cx="10515600" cy="60079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mbria"/>
              <a:buNone/>
            </a:pPr>
            <a:r>
              <a:rPr b="1" lang="en-US">
                <a:solidFill>
                  <a:schemeClr val="dk1"/>
                </a:solidFill>
                <a:latin typeface="Cambria"/>
                <a:ea typeface="Cambria"/>
                <a:cs typeface="Cambria"/>
                <a:sym typeface="Cambria"/>
              </a:rPr>
              <a:t>PL/SQL Examples</a:t>
            </a:r>
            <a:endParaRPr b="1">
              <a:solidFill>
                <a:schemeClr val="dk1"/>
              </a:solidFill>
              <a:latin typeface="Cambria"/>
              <a:ea typeface="Cambria"/>
              <a:cs typeface="Cambria"/>
              <a:sym typeface="Cambria"/>
            </a:endParaRPr>
          </a:p>
        </p:txBody>
      </p:sp>
      <p:sp>
        <p:nvSpPr>
          <p:cNvPr id="192" name="Google Shape;192;p21"/>
          <p:cNvSpPr txBox="1"/>
          <p:nvPr/>
        </p:nvSpPr>
        <p:spPr>
          <a:xfrm>
            <a:off x="257578" y="901329"/>
            <a:ext cx="79661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4D4D4D"/>
                </a:solidFill>
                <a:latin typeface="Cambria"/>
                <a:ea typeface="Cambria"/>
                <a:cs typeface="Cambria"/>
                <a:sym typeface="Cambria"/>
              </a:rPr>
              <a:t>Write a PL/SQL block to find maximum of 2 numbers</a:t>
            </a:r>
            <a:endParaRPr b="1" sz="2400">
              <a:solidFill>
                <a:schemeClr val="dk1"/>
              </a:solidFill>
              <a:latin typeface="Cambria"/>
              <a:ea typeface="Cambria"/>
              <a:cs typeface="Cambria"/>
              <a:sym typeface="Cambria"/>
            </a:endParaRPr>
          </a:p>
        </p:txBody>
      </p:sp>
      <p:sp>
        <p:nvSpPr>
          <p:cNvPr id="193" name="Google Shape;193;p21"/>
          <p:cNvSpPr txBox="1"/>
          <p:nvPr/>
        </p:nvSpPr>
        <p:spPr>
          <a:xfrm>
            <a:off x="257578" y="1362994"/>
            <a:ext cx="10779616" cy="53707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D4D4D"/>
                </a:solidFill>
                <a:latin typeface="Cambria"/>
                <a:ea typeface="Cambria"/>
                <a:cs typeface="Cambria"/>
                <a:sym typeface="Cambria"/>
              </a:rPr>
              <a:t>declare</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x number(5);              </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y number(5);             </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begin</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  x:=10;                  </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  y:=20;      </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if x &gt; y then</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    DBMS_OUTPUT.PUT_LINE(''|| x ||' is greater than '|| y ||'');</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else</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    DBMS_OUTPUT.PUT_LINE(''|| y ||' is greater than '|| x ||'');</a:t>
            </a:r>
            <a:endParaRPr sz="2400">
              <a:solidFill>
                <a:schemeClr val="dk1"/>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end if;         </a:t>
            </a:r>
            <a:endParaRPr sz="2400">
              <a:solidFill>
                <a:srgbClr val="4D4D4D"/>
              </a:solidFill>
              <a:latin typeface="Cambria"/>
              <a:ea typeface="Cambria"/>
              <a:cs typeface="Cambria"/>
              <a:sym typeface="Cambria"/>
            </a:endParaRPr>
          </a:p>
          <a:p>
            <a:pPr indent="0" lvl="0" marL="0" marR="0" rtl="0" algn="l">
              <a:spcBef>
                <a:spcPts val="600"/>
              </a:spcBef>
              <a:spcAft>
                <a:spcPts val="0"/>
              </a:spcAft>
              <a:buNone/>
            </a:pPr>
            <a:r>
              <a:rPr lang="en-US" sz="2400">
                <a:solidFill>
                  <a:srgbClr val="4D4D4D"/>
                </a:solidFill>
                <a:latin typeface="Cambria"/>
                <a:ea typeface="Cambria"/>
                <a:cs typeface="Cambria"/>
                <a:sym typeface="Cambria"/>
              </a:rPr>
              <a:t>end; </a:t>
            </a:r>
            <a:endParaRPr sz="2400">
              <a:solidFill>
                <a:schemeClr val="dk1"/>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nvSpPr>
        <p:spPr>
          <a:xfrm>
            <a:off x="154547" y="868074"/>
            <a:ext cx="98406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4D4D4D"/>
                </a:solidFill>
                <a:latin typeface="Cambria"/>
                <a:ea typeface="Cambria"/>
                <a:cs typeface="Cambria"/>
                <a:sym typeface="Cambria"/>
              </a:rPr>
              <a:t>Write a PL/SQL block to find area of rectangle, square and circle</a:t>
            </a:r>
            <a:endParaRPr b="1" sz="2400">
              <a:solidFill>
                <a:schemeClr val="dk1"/>
              </a:solidFill>
              <a:latin typeface="Cambria"/>
              <a:ea typeface="Cambria"/>
              <a:cs typeface="Cambria"/>
              <a:sym typeface="Cambria"/>
            </a:endParaRPr>
          </a:p>
        </p:txBody>
      </p:sp>
      <p:sp>
        <p:nvSpPr>
          <p:cNvPr id="199" name="Google Shape;199;p22"/>
          <p:cNvSpPr txBox="1"/>
          <p:nvPr/>
        </p:nvSpPr>
        <p:spPr>
          <a:xfrm>
            <a:off x="386367" y="1521790"/>
            <a:ext cx="10515600"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4D4D4D"/>
                </a:solidFill>
                <a:latin typeface="Calibri"/>
                <a:ea typeface="Calibri"/>
                <a:cs typeface="Calibri"/>
                <a:sym typeface="Calibri"/>
              </a:rPr>
              <a:t>declare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area_c   number(6, 2)  ;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radius number(1) := 3 ;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area_r number(6)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area_s number(6)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length number(2)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width number(2)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pi constant number(3, 2) := 3.14;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begin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area_c := pi * radius * radius;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DBMS_OUTPUT.PUT_LINE('Circle area = ' || area_c);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area_r := length * width;</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DBMS_OUTPUT.PUT_LINE('Rectangle area = ' || area_r);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area_s := length * length;</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D4D4D"/>
                </a:solidFill>
                <a:latin typeface="Calibri"/>
                <a:ea typeface="Calibri"/>
                <a:cs typeface="Calibri"/>
                <a:sym typeface="Calibri"/>
              </a:rPr>
              <a:t>        DBMS_OUTPUT.PUT_LINE('Square area = ' || area_s);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4D4D4D"/>
                </a:solidFill>
                <a:latin typeface="Calibri"/>
                <a:ea typeface="Calibri"/>
                <a:cs typeface="Calibri"/>
                <a:sym typeface="Calibri"/>
              </a:rPr>
              <a:t>end;  </a:t>
            </a:r>
            <a:endParaRPr sz="1800">
              <a:solidFill>
                <a:schemeClr val="dk1"/>
              </a:solidFill>
              <a:latin typeface="Calibri"/>
              <a:ea typeface="Calibri"/>
              <a:cs typeface="Calibri"/>
              <a:sym typeface="Calibri"/>
            </a:endParaRPr>
          </a:p>
        </p:txBody>
      </p:sp>
      <p:sp>
        <p:nvSpPr>
          <p:cNvPr id="200" name="Google Shape;200;p22"/>
          <p:cNvSpPr txBox="1"/>
          <p:nvPr/>
        </p:nvSpPr>
        <p:spPr>
          <a:xfrm>
            <a:off x="154547" y="104206"/>
            <a:ext cx="10515600" cy="600790"/>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PL/SQL Examples</a:t>
            </a:r>
            <a:endParaRPr b="1" sz="4400">
              <a:solidFill>
                <a:schemeClr val="dk1"/>
              </a:solidFill>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EXAMPLE</a:t>
            </a:r>
            <a:endParaRPr/>
          </a:p>
        </p:txBody>
      </p:sp>
      <p:sp>
        <p:nvSpPr>
          <p:cNvPr id="206" name="Google Shape;206;p23"/>
          <p:cNvSpPr txBox="1"/>
          <p:nvPr/>
        </p:nvSpPr>
        <p:spPr>
          <a:xfrm>
            <a:off x="351692" y="879366"/>
            <a:ext cx="11644689" cy="559056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2000"/>
              <a:buFont typeface="Noto Sans Symbols"/>
              <a:buNone/>
            </a:pPr>
            <a:r>
              <a:rPr b="1" lang="en-US" sz="2000">
                <a:solidFill>
                  <a:schemeClr val="dk1"/>
                </a:solidFill>
                <a:latin typeface="Arial"/>
                <a:ea typeface="Arial"/>
                <a:cs typeface="Arial"/>
                <a:sym typeface="Arial"/>
              </a:rPr>
              <a:t>Example: Write a Pl/SQL program to print integers from 1 to 10 by using PL/SQL FOR loop</a:t>
            </a:r>
            <a:endParaRPr/>
          </a:p>
          <a:p>
            <a:pPr indent="0" lvl="0" marL="0" marR="0" rtl="0" algn="just">
              <a:lnSpc>
                <a:spcPct val="90000"/>
              </a:lnSpc>
              <a:spcBef>
                <a:spcPts val="1000"/>
              </a:spcBef>
              <a:spcAft>
                <a:spcPts val="0"/>
              </a:spcAft>
              <a:buClr>
                <a:schemeClr val="accent6"/>
              </a:buClr>
              <a:buSzPts val="2000"/>
              <a:buFont typeface="Noto Sans Symbols"/>
              <a:buNone/>
            </a:pPr>
            <a:r>
              <a:t/>
            </a:r>
            <a:endParaRPr sz="20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DECLARE</a:t>
            </a:r>
            <a:endParaRPr sz="20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n number:= 10;</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BEGIN</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for i in 1..n loop</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DBMS_OUTPUT.PUT_LINE(i);</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END LOOP;</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END;</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a:t>
            </a:r>
            <a:endParaRPr/>
          </a:p>
        </p:txBody>
      </p:sp>
      <p:pic>
        <p:nvPicPr>
          <p:cNvPr id="207" name="Google Shape;207;p23"/>
          <p:cNvPicPr preferRelativeResize="0"/>
          <p:nvPr/>
        </p:nvPicPr>
        <p:blipFill rotWithShape="1">
          <a:blip r:embed="rId3">
            <a:alphaModFix/>
          </a:blip>
          <a:srcRect b="9038" l="0" r="87782" t="63845"/>
          <a:stretch/>
        </p:blipFill>
        <p:spPr>
          <a:xfrm>
            <a:off x="7680959" y="2173826"/>
            <a:ext cx="2405575" cy="30016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500"/>
                                        <p:tgtEl>
                                          <p:spTgt spid="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500"/>
                                        <p:tgtEl>
                                          <p:spTgt spid="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500"/>
                                        <p:tgtEl>
                                          <p:spTgt spid="2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500"/>
                                        <p:tgtEl>
                                          <p:spTgt spid="2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Effect filter="fade" transition="in">
                                      <p:cBhvr>
                                        <p:cTn dur="500"/>
                                        <p:tgtEl>
                                          <p:spTgt spid="2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5" st="5"/>
                                            </p:txEl>
                                          </p:spTgt>
                                        </p:tgtEl>
                                        <p:attrNameLst>
                                          <p:attrName>style.visibility</p:attrName>
                                        </p:attrNameLst>
                                      </p:cBhvr>
                                      <p:to>
                                        <p:strVal val="visible"/>
                                      </p:to>
                                    </p:set>
                                    <p:animEffect filter="fade" transition="in">
                                      <p:cBhvr>
                                        <p:cTn dur="500"/>
                                        <p:tgtEl>
                                          <p:spTgt spid="2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6" st="6"/>
                                            </p:txEl>
                                          </p:spTgt>
                                        </p:tgtEl>
                                        <p:attrNameLst>
                                          <p:attrName>style.visibility</p:attrName>
                                        </p:attrNameLst>
                                      </p:cBhvr>
                                      <p:to>
                                        <p:strVal val="visible"/>
                                      </p:to>
                                    </p:set>
                                    <p:animEffect filter="fade" transition="in">
                                      <p:cBhvr>
                                        <p:cTn dur="500"/>
                                        <p:tgtEl>
                                          <p:spTgt spid="2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7" st="7"/>
                                            </p:txEl>
                                          </p:spTgt>
                                        </p:tgtEl>
                                        <p:attrNameLst>
                                          <p:attrName>style.visibility</p:attrName>
                                        </p:attrNameLst>
                                      </p:cBhvr>
                                      <p:to>
                                        <p:strVal val="visible"/>
                                      </p:to>
                                    </p:set>
                                    <p:animEffect filter="fade" transition="in">
                                      <p:cBhvr>
                                        <p:cTn dur="500"/>
                                        <p:tgtEl>
                                          <p:spTgt spid="2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8" st="8"/>
                                            </p:txEl>
                                          </p:spTgt>
                                        </p:tgtEl>
                                        <p:attrNameLst>
                                          <p:attrName>style.visibility</p:attrName>
                                        </p:attrNameLst>
                                      </p:cBhvr>
                                      <p:to>
                                        <p:strVal val="visible"/>
                                      </p:to>
                                    </p:set>
                                    <p:animEffect filter="fade" transition="in">
                                      <p:cBhvr>
                                        <p:cTn dur="500"/>
                                        <p:tgtEl>
                                          <p:spTgt spid="2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9" st="9"/>
                                            </p:txEl>
                                          </p:spTgt>
                                        </p:tgtEl>
                                        <p:attrNameLst>
                                          <p:attrName>style.visibility</p:attrName>
                                        </p:attrNameLst>
                                      </p:cBhvr>
                                      <p:to>
                                        <p:strVal val="visible"/>
                                      </p:to>
                                    </p:set>
                                    <p:animEffect filter="fade" transition="in">
                                      <p:cBhvr>
                                        <p:cTn dur="500"/>
                                        <p:tgtEl>
                                          <p:spTgt spid="20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EXAMPLE</a:t>
            </a:r>
            <a:endParaRPr/>
          </a:p>
        </p:txBody>
      </p:sp>
      <p:sp>
        <p:nvSpPr>
          <p:cNvPr id="213" name="Google Shape;213;p24"/>
          <p:cNvSpPr txBox="1"/>
          <p:nvPr/>
        </p:nvSpPr>
        <p:spPr>
          <a:xfrm>
            <a:off x="351692" y="879366"/>
            <a:ext cx="11644689" cy="55905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2000"/>
              <a:buFont typeface="Noto Sans Symbols"/>
              <a:buNone/>
            </a:pPr>
            <a:r>
              <a:rPr b="1" lang="en-US" sz="2000">
                <a:solidFill>
                  <a:schemeClr val="dk1"/>
                </a:solidFill>
                <a:latin typeface="Arial"/>
                <a:ea typeface="Arial"/>
                <a:cs typeface="Arial"/>
                <a:sym typeface="Arial"/>
              </a:rPr>
              <a:t>Example:  Write a Pl/SQL program using FOR loop to insert ten rows into a database table.</a:t>
            </a:r>
            <a:endParaRPr/>
          </a:p>
          <a:p>
            <a:pPr indent="0" lvl="0" marL="0" marR="0" rtl="0" algn="just">
              <a:lnSpc>
                <a:spcPct val="90000"/>
              </a:lnSpc>
              <a:spcBef>
                <a:spcPts val="1000"/>
              </a:spcBef>
              <a:spcAft>
                <a:spcPts val="0"/>
              </a:spcAft>
              <a:buClr>
                <a:schemeClr val="accent6"/>
              </a:buClr>
              <a:buSzPts val="2000"/>
              <a:buFont typeface="Noto Sans Symbols"/>
              <a:buNone/>
            </a:pPr>
            <a:r>
              <a:t/>
            </a:r>
            <a:endParaRPr b="1" sz="20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2000"/>
              <a:buFont typeface="Noto Sans Symbols"/>
              <a:buNone/>
            </a:pPr>
            <a:r>
              <a:rPr b="1" lang="en-US" sz="2000">
                <a:solidFill>
                  <a:schemeClr val="dk1"/>
                </a:solidFill>
                <a:latin typeface="Arial"/>
                <a:ea typeface="Arial"/>
                <a:cs typeface="Arial"/>
                <a:sym typeface="Arial"/>
              </a:rPr>
              <a:t>Step 1: Create a temp table as follow: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create table temp1</a:t>
            </a:r>
            <a:endParaRPr sz="20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no number(5,2),</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detail varchar2(50)</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pic>
        <p:nvPicPr>
          <p:cNvPr id="214" name="Google Shape;214;p24"/>
          <p:cNvPicPr preferRelativeResize="0"/>
          <p:nvPr/>
        </p:nvPicPr>
        <p:blipFill rotWithShape="1">
          <a:blip r:embed="rId3">
            <a:alphaModFix/>
          </a:blip>
          <a:srcRect b="26346" l="0" r="86676" t="63462"/>
          <a:stretch/>
        </p:blipFill>
        <p:spPr>
          <a:xfrm>
            <a:off x="6877925" y="2454811"/>
            <a:ext cx="3630641" cy="15615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500"/>
                                        <p:tgtEl>
                                          <p:spTgt spid="2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Effect filter="fade" transition="in">
                                      <p:cBhvr>
                                        <p:cTn dur="500"/>
                                        <p:tgtEl>
                                          <p:spTgt spid="2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animEffect filter="fade" transition="in">
                                      <p:cBhvr>
                                        <p:cTn dur="500"/>
                                        <p:tgtEl>
                                          <p:spTgt spid="2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3" st="3"/>
                                            </p:txEl>
                                          </p:spTgt>
                                        </p:tgtEl>
                                        <p:attrNameLst>
                                          <p:attrName>style.visibility</p:attrName>
                                        </p:attrNameLst>
                                      </p:cBhvr>
                                      <p:to>
                                        <p:strVal val="visible"/>
                                      </p:to>
                                    </p:set>
                                    <p:animEffect filter="fade" transition="in">
                                      <p:cBhvr>
                                        <p:cTn dur="500"/>
                                        <p:tgtEl>
                                          <p:spTgt spid="2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4" st="4"/>
                                            </p:txEl>
                                          </p:spTgt>
                                        </p:tgtEl>
                                        <p:attrNameLst>
                                          <p:attrName>style.visibility</p:attrName>
                                        </p:attrNameLst>
                                      </p:cBhvr>
                                      <p:to>
                                        <p:strVal val="visible"/>
                                      </p:to>
                                    </p:set>
                                    <p:animEffect filter="fade" transition="in">
                                      <p:cBhvr>
                                        <p:cTn dur="500"/>
                                        <p:tgtEl>
                                          <p:spTgt spid="2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5" st="5"/>
                                            </p:txEl>
                                          </p:spTgt>
                                        </p:tgtEl>
                                        <p:attrNameLst>
                                          <p:attrName>style.visibility</p:attrName>
                                        </p:attrNameLst>
                                      </p:cBhvr>
                                      <p:to>
                                        <p:strVal val="visible"/>
                                      </p:to>
                                    </p:set>
                                    <p:animEffect filter="fade" transition="in">
                                      <p:cBhvr>
                                        <p:cTn dur="500"/>
                                        <p:tgtEl>
                                          <p:spTgt spid="2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6" st="6"/>
                                            </p:txEl>
                                          </p:spTgt>
                                        </p:tgtEl>
                                        <p:attrNameLst>
                                          <p:attrName>style.visibility</p:attrName>
                                        </p:attrNameLst>
                                      </p:cBhvr>
                                      <p:to>
                                        <p:strVal val="visible"/>
                                      </p:to>
                                    </p:set>
                                    <p:animEffect filter="fade" transition="in">
                                      <p:cBhvr>
                                        <p:cTn dur="500"/>
                                        <p:tgtEl>
                                          <p:spTgt spid="2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7" st="7"/>
                                            </p:txEl>
                                          </p:spTgt>
                                        </p:tgtEl>
                                        <p:attrNameLst>
                                          <p:attrName>style.visibility</p:attrName>
                                        </p:attrNameLst>
                                      </p:cBhvr>
                                      <p:to>
                                        <p:strVal val="visible"/>
                                      </p:to>
                                    </p:set>
                                    <p:animEffect filter="fade" transition="in">
                                      <p:cBhvr>
                                        <p:cTn dur="500"/>
                                        <p:tgtEl>
                                          <p:spTgt spid="21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EXAMPLE</a:t>
            </a:r>
            <a:endParaRPr/>
          </a:p>
        </p:txBody>
      </p:sp>
      <p:sp>
        <p:nvSpPr>
          <p:cNvPr id="220" name="Google Shape;220;p25"/>
          <p:cNvSpPr txBox="1"/>
          <p:nvPr/>
        </p:nvSpPr>
        <p:spPr>
          <a:xfrm>
            <a:off x="351692" y="879366"/>
            <a:ext cx="11644689" cy="559056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2000"/>
              <a:buFont typeface="Noto Sans Symbols"/>
              <a:buNone/>
            </a:pPr>
            <a:r>
              <a:rPr b="1" lang="en-US" sz="2000">
                <a:solidFill>
                  <a:schemeClr val="dk1"/>
                </a:solidFill>
                <a:latin typeface="Arial"/>
                <a:ea typeface="Arial"/>
                <a:cs typeface="Arial"/>
                <a:sym typeface="Arial"/>
              </a:rPr>
              <a:t>Step 2: Write PL/SQL for Inserting ten Rows</a:t>
            </a:r>
            <a:endParaRPr/>
          </a:p>
          <a:p>
            <a:pPr indent="0" lvl="0" marL="0" marR="0" rtl="0" algn="just">
              <a:lnSpc>
                <a:spcPct val="90000"/>
              </a:lnSpc>
              <a:spcBef>
                <a:spcPts val="1000"/>
              </a:spcBef>
              <a:spcAft>
                <a:spcPts val="0"/>
              </a:spcAft>
              <a:buClr>
                <a:schemeClr val="accent6"/>
              </a:buClr>
              <a:buSzPts val="2000"/>
              <a:buFont typeface="Noto Sans Symbols"/>
              <a:buNone/>
            </a:pPr>
            <a:r>
              <a:t/>
            </a:r>
            <a:endParaRPr sz="20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DECLARE</a:t>
            </a:r>
            <a:endParaRPr sz="20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BEGIN</a:t>
            </a:r>
            <a:endParaRPr sz="20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FOR i IN 1..10 LOOP</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IF MOD(i,2) = 0 THEN     -- i is even</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INSERT INTO temp1 VALUES (i, 'i is even');</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ELSE</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INSERT INTO temp1 VALUES (i, 'i is odd');</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END IF;</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END LOOP;</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COMMIT;</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END;</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a:t>
            </a:r>
            <a:endParaRPr/>
          </a:p>
          <a:p>
            <a:pPr indent="0" lvl="0" marL="0" marR="0" rtl="0" algn="just">
              <a:lnSpc>
                <a:spcPct val="90000"/>
              </a:lnSpc>
              <a:spcBef>
                <a:spcPts val="1000"/>
              </a:spcBef>
              <a:spcAft>
                <a:spcPts val="0"/>
              </a:spcAft>
              <a:buClr>
                <a:schemeClr val="accent6"/>
              </a:buClr>
              <a:buSzPts val="2000"/>
              <a:buFont typeface="Noto Sans Symbols"/>
              <a:buNone/>
            </a:pPr>
            <a:r>
              <a:t/>
            </a:r>
            <a:endParaRPr b="1" sz="2000">
              <a:solidFill>
                <a:schemeClr val="dk1"/>
              </a:solidFill>
              <a:latin typeface="Arial"/>
              <a:ea typeface="Arial"/>
              <a:cs typeface="Arial"/>
              <a:sym typeface="Arial"/>
            </a:endParaRPr>
          </a:p>
        </p:txBody>
      </p:sp>
      <p:pic>
        <p:nvPicPr>
          <p:cNvPr id="221" name="Google Shape;221;p25"/>
          <p:cNvPicPr preferRelativeResize="0"/>
          <p:nvPr/>
        </p:nvPicPr>
        <p:blipFill rotWithShape="1">
          <a:blip r:embed="rId3">
            <a:alphaModFix/>
          </a:blip>
          <a:srcRect b="29231" l="0" r="88972" t="65768"/>
          <a:stretch/>
        </p:blipFill>
        <p:spPr>
          <a:xfrm>
            <a:off x="6910483" y="2560321"/>
            <a:ext cx="4635846" cy="11816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5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500"/>
                                        <p:tgtEl>
                                          <p:spTgt spid="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Effect filter="fade" transition="in">
                                      <p:cBhvr>
                                        <p:cTn dur="500"/>
                                        <p:tgtEl>
                                          <p:spTgt spid="2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3" st="3"/>
                                            </p:txEl>
                                          </p:spTgt>
                                        </p:tgtEl>
                                        <p:attrNameLst>
                                          <p:attrName>style.visibility</p:attrName>
                                        </p:attrNameLst>
                                      </p:cBhvr>
                                      <p:to>
                                        <p:strVal val="visible"/>
                                      </p:to>
                                    </p:set>
                                    <p:animEffect filter="fade" transition="in">
                                      <p:cBhvr>
                                        <p:cTn dur="500"/>
                                        <p:tgtEl>
                                          <p:spTgt spid="2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4" st="4"/>
                                            </p:txEl>
                                          </p:spTgt>
                                        </p:tgtEl>
                                        <p:attrNameLst>
                                          <p:attrName>style.visibility</p:attrName>
                                        </p:attrNameLst>
                                      </p:cBhvr>
                                      <p:to>
                                        <p:strVal val="visible"/>
                                      </p:to>
                                    </p:set>
                                    <p:animEffect filter="fade" transition="in">
                                      <p:cBhvr>
                                        <p:cTn dur="500"/>
                                        <p:tgtEl>
                                          <p:spTgt spid="2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5" st="5"/>
                                            </p:txEl>
                                          </p:spTgt>
                                        </p:tgtEl>
                                        <p:attrNameLst>
                                          <p:attrName>style.visibility</p:attrName>
                                        </p:attrNameLst>
                                      </p:cBhvr>
                                      <p:to>
                                        <p:strVal val="visible"/>
                                      </p:to>
                                    </p:set>
                                    <p:animEffect filter="fade" transition="in">
                                      <p:cBhvr>
                                        <p:cTn dur="500"/>
                                        <p:tgtEl>
                                          <p:spTgt spid="2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6" st="6"/>
                                            </p:txEl>
                                          </p:spTgt>
                                        </p:tgtEl>
                                        <p:attrNameLst>
                                          <p:attrName>style.visibility</p:attrName>
                                        </p:attrNameLst>
                                      </p:cBhvr>
                                      <p:to>
                                        <p:strVal val="visible"/>
                                      </p:to>
                                    </p:set>
                                    <p:animEffect filter="fade" transition="in">
                                      <p:cBhvr>
                                        <p:cTn dur="500"/>
                                        <p:tgtEl>
                                          <p:spTgt spid="2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7" st="7"/>
                                            </p:txEl>
                                          </p:spTgt>
                                        </p:tgtEl>
                                        <p:attrNameLst>
                                          <p:attrName>style.visibility</p:attrName>
                                        </p:attrNameLst>
                                      </p:cBhvr>
                                      <p:to>
                                        <p:strVal val="visible"/>
                                      </p:to>
                                    </p:set>
                                    <p:animEffect filter="fade" transition="in">
                                      <p:cBhvr>
                                        <p:cTn dur="500"/>
                                        <p:tgtEl>
                                          <p:spTgt spid="2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8" st="8"/>
                                            </p:txEl>
                                          </p:spTgt>
                                        </p:tgtEl>
                                        <p:attrNameLst>
                                          <p:attrName>style.visibility</p:attrName>
                                        </p:attrNameLst>
                                      </p:cBhvr>
                                      <p:to>
                                        <p:strVal val="visible"/>
                                      </p:to>
                                    </p:set>
                                    <p:animEffect filter="fade" transition="in">
                                      <p:cBhvr>
                                        <p:cTn dur="500"/>
                                        <p:tgtEl>
                                          <p:spTgt spid="2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9" st="9"/>
                                            </p:txEl>
                                          </p:spTgt>
                                        </p:tgtEl>
                                        <p:attrNameLst>
                                          <p:attrName>style.visibility</p:attrName>
                                        </p:attrNameLst>
                                      </p:cBhvr>
                                      <p:to>
                                        <p:strVal val="visible"/>
                                      </p:to>
                                    </p:set>
                                    <p:animEffect filter="fade" transition="in">
                                      <p:cBhvr>
                                        <p:cTn dur="500"/>
                                        <p:tgtEl>
                                          <p:spTgt spid="22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0" st="10"/>
                                            </p:txEl>
                                          </p:spTgt>
                                        </p:tgtEl>
                                        <p:attrNameLst>
                                          <p:attrName>style.visibility</p:attrName>
                                        </p:attrNameLst>
                                      </p:cBhvr>
                                      <p:to>
                                        <p:strVal val="visible"/>
                                      </p:to>
                                    </p:set>
                                    <p:animEffect filter="fade" transition="in">
                                      <p:cBhvr>
                                        <p:cTn dur="500"/>
                                        <p:tgtEl>
                                          <p:spTgt spid="22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1" st="11"/>
                                            </p:txEl>
                                          </p:spTgt>
                                        </p:tgtEl>
                                        <p:attrNameLst>
                                          <p:attrName>style.visibility</p:attrName>
                                        </p:attrNameLst>
                                      </p:cBhvr>
                                      <p:to>
                                        <p:strVal val="visible"/>
                                      </p:to>
                                    </p:set>
                                    <p:animEffect filter="fade" transition="in">
                                      <p:cBhvr>
                                        <p:cTn dur="500"/>
                                        <p:tgtEl>
                                          <p:spTgt spid="22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2" st="12"/>
                                            </p:txEl>
                                          </p:spTgt>
                                        </p:tgtEl>
                                        <p:attrNameLst>
                                          <p:attrName>style.visibility</p:attrName>
                                        </p:attrNameLst>
                                      </p:cBhvr>
                                      <p:to>
                                        <p:strVal val="visible"/>
                                      </p:to>
                                    </p:set>
                                    <p:animEffect filter="fade" transition="in">
                                      <p:cBhvr>
                                        <p:cTn dur="500"/>
                                        <p:tgtEl>
                                          <p:spTgt spid="22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3" st="13"/>
                                            </p:txEl>
                                          </p:spTgt>
                                        </p:tgtEl>
                                        <p:attrNameLst>
                                          <p:attrName>style.visibility</p:attrName>
                                        </p:attrNameLst>
                                      </p:cBhvr>
                                      <p:to>
                                        <p:strVal val="visible"/>
                                      </p:to>
                                    </p:set>
                                    <p:animEffect filter="fade" transition="in">
                                      <p:cBhvr>
                                        <p:cTn dur="500"/>
                                        <p:tgtEl>
                                          <p:spTgt spid="220">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4" st="14"/>
                                            </p:txEl>
                                          </p:spTgt>
                                        </p:tgtEl>
                                        <p:attrNameLst>
                                          <p:attrName>style.visibility</p:attrName>
                                        </p:attrNameLst>
                                      </p:cBhvr>
                                      <p:to>
                                        <p:strVal val="visible"/>
                                      </p:to>
                                    </p:set>
                                    <p:animEffect filter="fade" transition="in">
                                      <p:cBhvr>
                                        <p:cTn dur="500"/>
                                        <p:tgtEl>
                                          <p:spTgt spid="220">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EXAMPLE</a:t>
            </a:r>
            <a:endParaRPr/>
          </a:p>
        </p:txBody>
      </p:sp>
      <p:sp>
        <p:nvSpPr>
          <p:cNvPr id="227" name="Google Shape;227;p26"/>
          <p:cNvSpPr txBox="1"/>
          <p:nvPr/>
        </p:nvSpPr>
        <p:spPr>
          <a:xfrm>
            <a:off x="351692" y="879366"/>
            <a:ext cx="11644689" cy="55905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2000"/>
              <a:buFont typeface="Noto Sans Symbols"/>
              <a:buNone/>
            </a:pPr>
            <a:r>
              <a:t/>
            </a:r>
            <a:endParaRPr b="1" sz="20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accent6"/>
              </a:buClr>
              <a:buSzPts val="2000"/>
              <a:buFont typeface="Noto Sans Symbols"/>
              <a:buNone/>
            </a:pPr>
            <a:r>
              <a:rPr b="1" lang="en-US" sz="2000">
                <a:solidFill>
                  <a:schemeClr val="dk1"/>
                </a:solidFill>
                <a:latin typeface="Arial"/>
                <a:ea typeface="Arial"/>
                <a:cs typeface="Arial"/>
                <a:sym typeface="Arial"/>
              </a:rPr>
              <a:t>Step 3: To check the data is inserted into table: </a:t>
            </a:r>
            <a:endParaRPr/>
          </a:p>
          <a:p>
            <a:pPr indent="0" lvl="0" marL="0" marR="0" rtl="0" algn="l">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select * from temp1;</a:t>
            </a:r>
            <a:endParaRPr sz="20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accent6"/>
              </a:buClr>
              <a:buSzPts val="2000"/>
              <a:buFont typeface="Noto Sans Symbols"/>
              <a:buNone/>
            </a:pPr>
            <a:r>
              <a:t/>
            </a:r>
            <a:endParaRPr b="1" sz="2000">
              <a:solidFill>
                <a:schemeClr val="dk1"/>
              </a:solidFill>
              <a:latin typeface="Arial"/>
              <a:ea typeface="Arial"/>
              <a:cs typeface="Arial"/>
              <a:sym typeface="Arial"/>
            </a:endParaRPr>
          </a:p>
        </p:txBody>
      </p:sp>
      <p:pic>
        <p:nvPicPr>
          <p:cNvPr id="228" name="Google Shape;228;p26"/>
          <p:cNvPicPr preferRelativeResize="0"/>
          <p:nvPr/>
        </p:nvPicPr>
        <p:blipFill rotWithShape="1">
          <a:blip r:embed="rId3">
            <a:alphaModFix/>
          </a:blip>
          <a:srcRect b="18460" l="0" r="27451" t="47885"/>
          <a:stretch/>
        </p:blipFill>
        <p:spPr>
          <a:xfrm>
            <a:off x="1012874" y="2443724"/>
            <a:ext cx="9439422" cy="24618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idx="4294967295" type="title"/>
          </p:nvPr>
        </p:nvSpPr>
        <p:spPr>
          <a:xfrm>
            <a:off x="141667" y="214515"/>
            <a:ext cx="10200068" cy="609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mbria"/>
              <a:buNone/>
            </a:pPr>
            <a:r>
              <a:rPr b="1" lang="en-US" sz="3200">
                <a:solidFill>
                  <a:schemeClr val="dk1"/>
                </a:solidFill>
                <a:latin typeface="Cambria"/>
                <a:ea typeface="Cambria"/>
                <a:cs typeface="Cambria"/>
                <a:sym typeface="Cambria"/>
              </a:rPr>
              <a:t>PL/SQL Sample Program</a:t>
            </a:r>
            <a:br>
              <a:rPr b="1" lang="en-US" sz="3200">
                <a:solidFill>
                  <a:schemeClr val="dk1"/>
                </a:solidFill>
                <a:latin typeface="Cambria"/>
                <a:ea typeface="Cambria"/>
                <a:cs typeface="Cambria"/>
                <a:sym typeface="Cambria"/>
              </a:rPr>
            </a:br>
            <a:r>
              <a:rPr b="1" lang="en-US" sz="3200">
                <a:solidFill>
                  <a:schemeClr val="dk1"/>
                </a:solidFill>
                <a:latin typeface="Cambria"/>
                <a:ea typeface="Cambria"/>
                <a:cs typeface="Cambria"/>
                <a:sym typeface="Cambria"/>
              </a:rPr>
              <a:t>(with user input)</a:t>
            </a:r>
            <a:endParaRPr/>
          </a:p>
        </p:txBody>
      </p:sp>
      <p:sp>
        <p:nvSpPr>
          <p:cNvPr id="235" name="Google Shape;235;p27"/>
          <p:cNvSpPr txBox="1"/>
          <p:nvPr>
            <p:ph idx="4294967295" type="body"/>
          </p:nvPr>
        </p:nvSpPr>
        <p:spPr>
          <a:xfrm>
            <a:off x="642871" y="1288425"/>
            <a:ext cx="8458200" cy="44196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Font typeface="Courier New"/>
              <a:buNone/>
            </a:pPr>
            <a:r>
              <a:rPr b="1" lang="en-US">
                <a:latin typeface="Courier New"/>
                <a:ea typeface="Courier New"/>
                <a:cs typeface="Courier New"/>
                <a:sym typeface="Courier New"/>
              </a:rPr>
              <a:t>DECLARE</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  v_inv_value  number(8,2);</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	v_price	   number(8,2);</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  v_quantity   number(8,0)  :=  400;</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BEGIN</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   v_price := </a:t>
            </a:r>
            <a:r>
              <a:rPr b="1" lang="en-US">
                <a:solidFill>
                  <a:schemeClr val="accent2"/>
                </a:solidFill>
                <a:latin typeface="Courier New"/>
                <a:ea typeface="Courier New"/>
                <a:cs typeface="Courier New"/>
                <a:sym typeface="Courier New"/>
              </a:rPr>
              <a:t>&amp;V_price</a:t>
            </a:r>
            <a:r>
              <a:rPr b="1" lang="en-US">
                <a:latin typeface="Courier New"/>
                <a:ea typeface="Courier New"/>
                <a:cs typeface="Courier New"/>
                <a:sym typeface="Courier New"/>
              </a:rPr>
              <a:t>;</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	 v_inv_value := v_price * v_quantity;</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   dbms_output.put_line('******');</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   dbms_output.put_line('price * quantity=');</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   dbms_output.put_line(v_inv_value);</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END;</a:t>
            </a:r>
            <a:endParaRPr/>
          </a:p>
          <a:p>
            <a:pPr indent="-228600" lvl="0" marL="228600" rtl="0" algn="l">
              <a:lnSpc>
                <a:spcPct val="90000"/>
              </a:lnSpc>
              <a:spcBef>
                <a:spcPts val="1000"/>
              </a:spcBef>
              <a:spcAft>
                <a:spcPts val="0"/>
              </a:spcAft>
              <a:buClr>
                <a:schemeClr val="dk1"/>
              </a:buClr>
              <a:buSzPct val="100000"/>
              <a:buFont typeface="Courier New"/>
              <a:buNone/>
            </a:pPr>
            <a:r>
              <a:rPr b="1" lang="en-US">
                <a:latin typeface="Courier New"/>
                <a:ea typeface="Courier New"/>
                <a:cs typeface="Courier New"/>
                <a:sym typeface="Courier New"/>
              </a:rPr>
              <a:t>/</a:t>
            </a:r>
            <a:endParaRPr/>
          </a:p>
        </p:txBody>
      </p:sp>
      <p:sp>
        <p:nvSpPr>
          <p:cNvPr id="236" name="Google Shape;236;p27"/>
          <p:cNvSpPr txBox="1"/>
          <p:nvPr/>
        </p:nvSpPr>
        <p:spPr>
          <a:xfrm>
            <a:off x="3124200" y="6172201"/>
            <a:ext cx="57086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Note:  PL/SQL not designed for user interface programming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idx="4294967295" type="title"/>
          </p:nvPr>
        </p:nvSpPr>
        <p:spPr>
          <a:xfrm>
            <a:off x="321972" y="226658"/>
            <a:ext cx="10515600" cy="55734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mbria"/>
              <a:buNone/>
            </a:pPr>
            <a:r>
              <a:rPr b="1" lang="en-US" sz="4000">
                <a:solidFill>
                  <a:schemeClr val="dk1"/>
                </a:solidFill>
                <a:latin typeface="Cambria"/>
                <a:ea typeface="Cambria"/>
                <a:cs typeface="Cambria"/>
                <a:sym typeface="Cambria"/>
              </a:rPr>
              <a:t>PL/SQL</a:t>
            </a:r>
            <a:endParaRPr/>
          </a:p>
        </p:txBody>
      </p:sp>
      <p:sp>
        <p:nvSpPr>
          <p:cNvPr id="242" name="Google Shape;242;p28"/>
          <p:cNvSpPr txBox="1"/>
          <p:nvPr/>
        </p:nvSpPr>
        <p:spPr>
          <a:xfrm>
            <a:off x="321972" y="886596"/>
            <a:ext cx="869624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mbria"/>
                <a:ea typeface="Cambria"/>
                <a:cs typeface="Cambria"/>
                <a:sym typeface="Cambria"/>
              </a:rPr>
              <a:t>%RowType</a:t>
            </a:r>
            <a:endParaRPr b="1" sz="2800">
              <a:solidFill>
                <a:schemeClr val="dk1"/>
              </a:solidFill>
              <a:latin typeface="Cambria"/>
              <a:ea typeface="Cambria"/>
              <a:cs typeface="Cambria"/>
              <a:sym typeface="Cambria"/>
            </a:endParaRPr>
          </a:p>
        </p:txBody>
      </p:sp>
      <p:sp>
        <p:nvSpPr>
          <p:cNvPr id="243" name="Google Shape;243;p28"/>
          <p:cNvSpPr txBox="1"/>
          <p:nvPr/>
        </p:nvSpPr>
        <p:spPr>
          <a:xfrm>
            <a:off x="487434" y="1512407"/>
            <a:ext cx="11219462" cy="208672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2400"/>
              <a:buFont typeface="Noto Sans Symbols"/>
              <a:buNone/>
            </a:pPr>
            <a:r>
              <a:rPr lang="en-US" sz="2400">
                <a:solidFill>
                  <a:schemeClr val="dk1"/>
                </a:solidFill>
                <a:latin typeface="Cambria"/>
                <a:ea typeface="Cambria"/>
                <a:cs typeface="Cambria"/>
                <a:sym typeface="Cambria"/>
              </a:rPr>
              <a:t>Variable Name   TableName%RowType</a:t>
            </a:r>
            <a:endParaRPr sz="2400">
              <a:solidFill>
                <a:schemeClr val="dk1"/>
              </a:solidFill>
              <a:latin typeface="Cambria"/>
              <a:ea typeface="Cambria"/>
              <a:cs typeface="Cambria"/>
              <a:sym typeface="Cambria"/>
            </a:endParaRPr>
          </a:p>
          <a:p>
            <a:pPr indent="0" lvl="0" marL="0" marR="0" rtl="0" algn="l">
              <a:lnSpc>
                <a:spcPct val="90000"/>
              </a:lnSpc>
              <a:spcBef>
                <a:spcPts val="0"/>
              </a:spcBef>
              <a:spcAft>
                <a:spcPts val="0"/>
              </a:spcAft>
              <a:buClr>
                <a:schemeClr val="dk1"/>
              </a:buClr>
              <a:buSzPts val="2400"/>
              <a:buFont typeface="Noto Sans Symbols"/>
              <a:buNone/>
            </a:pPr>
            <a:r>
              <a:rPr lang="en-US" sz="2400">
                <a:solidFill>
                  <a:schemeClr val="dk1"/>
                </a:solidFill>
                <a:latin typeface="Cambria"/>
                <a:ea typeface="Cambria"/>
                <a:cs typeface="Cambria"/>
                <a:sym typeface="Cambria"/>
              </a:rPr>
              <a:t>	</a:t>
            </a:r>
            <a:endParaRPr/>
          </a:p>
          <a:p>
            <a:pPr indent="0" lvl="0" marL="0" marR="0" rtl="0" algn="l">
              <a:lnSpc>
                <a:spcPct val="90000"/>
              </a:lnSpc>
              <a:spcBef>
                <a:spcPts val="0"/>
              </a:spcBef>
              <a:spcAft>
                <a:spcPts val="0"/>
              </a:spcAft>
              <a:buClr>
                <a:schemeClr val="dk1"/>
              </a:buClr>
              <a:buSzPts val="2400"/>
              <a:buFont typeface="Noto Sans Symbols"/>
              <a:buNone/>
            </a:pPr>
            <a:r>
              <a:rPr lang="en-US" sz="2400">
                <a:solidFill>
                  <a:schemeClr val="dk1"/>
                </a:solidFill>
                <a:latin typeface="Cambria"/>
                <a:ea typeface="Cambria"/>
                <a:cs typeface="Cambria"/>
                <a:sym typeface="Cambria"/>
              </a:rPr>
              <a:t>acc  account%RowType;</a:t>
            </a:r>
            <a:endParaRPr/>
          </a:p>
          <a:p>
            <a:pPr indent="0" lvl="0" marL="0" marR="0" rtl="0" algn="l">
              <a:lnSpc>
                <a:spcPct val="90000"/>
              </a:lnSpc>
              <a:spcBef>
                <a:spcPts val="0"/>
              </a:spcBef>
              <a:spcAft>
                <a:spcPts val="0"/>
              </a:spcAft>
              <a:buClr>
                <a:schemeClr val="dk1"/>
              </a:buClr>
              <a:buSzPts val="2400"/>
              <a:buFont typeface="Noto Sans Symbols"/>
              <a:buNone/>
            </a:pPr>
            <a:r>
              <a:t/>
            </a:r>
            <a:endParaRPr sz="2400">
              <a:solidFill>
                <a:schemeClr val="dk1"/>
              </a:solidFill>
              <a:latin typeface="Cambria"/>
              <a:ea typeface="Cambria"/>
              <a:cs typeface="Cambria"/>
              <a:sym typeface="Cambria"/>
            </a:endParaRPr>
          </a:p>
          <a:p>
            <a:pPr indent="0" lvl="0" marL="0" marR="0" rtl="0" algn="just">
              <a:lnSpc>
                <a:spcPct val="90000"/>
              </a:lnSpc>
              <a:spcBef>
                <a:spcPts val="0"/>
              </a:spcBef>
              <a:spcAft>
                <a:spcPts val="0"/>
              </a:spcAft>
              <a:buClr>
                <a:schemeClr val="dk1"/>
              </a:buClr>
              <a:buSzPts val="2400"/>
              <a:buFont typeface="Noto Sans Symbols"/>
              <a:buNone/>
            </a:pPr>
            <a:r>
              <a:rPr lang="en-US" sz="2400">
                <a:solidFill>
                  <a:schemeClr val="dk1"/>
                </a:solidFill>
                <a:latin typeface="Cambria"/>
                <a:ea typeface="Cambria"/>
                <a:cs typeface="Cambria"/>
                <a:sym typeface="Cambria"/>
              </a:rPr>
              <a:t>- This “acc” variable will have complete structure of the table account. Any column of account table can be referred using “acc” variable</a:t>
            </a:r>
            <a:endParaRPr/>
          </a:p>
        </p:txBody>
      </p:sp>
      <p:sp>
        <p:nvSpPr>
          <p:cNvPr id="244" name="Google Shape;244;p28"/>
          <p:cNvSpPr txBox="1"/>
          <p:nvPr/>
        </p:nvSpPr>
        <p:spPr>
          <a:xfrm>
            <a:off x="426474" y="3730153"/>
            <a:ext cx="11306362" cy="308392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DECLARE</a:t>
            </a:r>
            <a:endParaRPr/>
          </a:p>
          <a:p>
            <a:pPr indent="0" lvl="0" marL="0" marR="0" rtl="0" algn="l">
              <a:lnSpc>
                <a:spcPct val="90000"/>
              </a:lnSpc>
              <a:spcBef>
                <a:spcPts val="0"/>
              </a:spcBef>
              <a:spcAft>
                <a:spcPts val="0"/>
              </a:spcAft>
              <a:buClr>
                <a:schemeClr val="dk1"/>
              </a:buClr>
              <a:buSzPts val="2400"/>
              <a:buFont typeface="Noto Sans Symbols"/>
              <a:buNone/>
            </a:pPr>
            <a:r>
              <a:rPr lang="en-US" sz="2400">
                <a:solidFill>
                  <a:schemeClr val="dk1"/>
                </a:solidFill>
                <a:latin typeface="Cambria"/>
                <a:ea typeface="Cambria"/>
                <a:cs typeface="Cambria"/>
                <a:sym typeface="Cambria"/>
              </a:rPr>
              <a:t>  acc  account%RowType;</a:t>
            </a:r>
            <a:endParaRPr/>
          </a:p>
          <a:p>
            <a:pPr indent="0" lvl="0" marL="0" marR="0" rtl="0" algn="l">
              <a:lnSpc>
                <a:spcPct val="9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BEGIN</a:t>
            </a:r>
            <a:endParaRPr/>
          </a:p>
          <a:p>
            <a:pPr indent="0" lvl="0" marL="0" marR="0" rtl="0" algn="l">
              <a:lnSpc>
                <a:spcPct val="9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  select * into acc  from account where acc_no=‘A001’;</a:t>
            </a:r>
            <a:endParaRPr sz="2400">
              <a:solidFill>
                <a:schemeClr val="dk1"/>
              </a:solidFill>
              <a:latin typeface="Cambria"/>
              <a:ea typeface="Cambria"/>
              <a:cs typeface="Cambria"/>
              <a:sym typeface="Cambria"/>
            </a:endParaRPr>
          </a:p>
          <a:p>
            <a:pPr indent="0" lvl="0" marL="0" marR="0" rtl="0" algn="l">
              <a:lnSpc>
                <a:spcPct val="9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  DBMS_OUTPUT.PUT_LINE (acc.name);</a:t>
            </a:r>
            <a:endParaRPr/>
          </a:p>
          <a:p>
            <a:pPr indent="0" lvl="0" marL="0" marR="0" rtl="0" algn="l">
              <a:lnSpc>
                <a:spcPct val="9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  DBMS_OUTPUT.PUT_LINE (acc.city);</a:t>
            </a:r>
            <a:endParaRPr/>
          </a:p>
          <a:p>
            <a:pPr indent="0" lvl="0" marL="0" marR="0" rtl="0" algn="l">
              <a:lnSpc>
                <a:spcPct val="9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  DBMS_OUTPUT.PUT_LINE (acc.balance);</a:t>
            </a:r>
            <a:endParaRPr/>
          </a:p>
          <a:p>
            <a:pPr indent="0" lvl="0" marL="0" marR="0" rtl="0" algn="l">
              <a:lnSpc>
                <a:spcPct val="90000"/>
              </a:lnSpc>
              <a:spcBef>
                <a:spcPts val="0"/>
              </a:spcBef>
              <a:spcAft>
                <a:spcPts val="0"/>
              </a:spcAft>
              <a:buNone/>
            </a:pPr>
            <a:r>
              <a:rPr lang="en-US" sz="2400">
                <a:solidFill>
                  <a:schemeClr val="dk1"/>
                </a:solidFill>
                <a:latin typeface="Cambria"/>
                <a:ea typeface="Cambria"/>
                <a:cs typeface="Cambria"/>
                <a:sym typeface="Cambria"/>
              </a:rPr>
              <a:t>  DBMS_OUTPUT.PUT_LINE (acc.loan_taken);</a:t>
            </a:r>
            <a:endParaRPr/>
          </a:p>
          <a:p>
            <a:pPr indent="0" lvl="0" marL="0" marR="0" rtl="0" algn="l">
              <a:lnSpc>
                <a:spcPct val="90000"/>
              </a:lnSpc>
              <a:spcBef>
                <a:spcPts val="0"/>
              </a:spcBef>
              <a:spcAft>
                <a:spcPts val="0"/>
              </a:spcAft>
              <a:buNone/>
            </a:pPr>
            <a:r>
              <a:rPr lang="en-US" sz="2400">
                <a:solidFill>
                  <a:schemeClr val="dk1"/>
                </a:solidFill>
                <a:latin typeface="Cambria"/>
                <a:ea typeface="Cambria"/>
                <a:cs typeface="Cambria"/>
                <a:sym typeface="Cambria"/>
              </a:rPr>
              <a:t>END;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idx="4294967295" type="title"/>
          </p:nvPr>
        </p:nvSpPr>
        <p:spPr>
          <a:xfrm>
            <a:off x="0" y="108523"/>
            <a:ext cx="11024315" cy="4977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mbria"/>
              <a:buNone/>
            </a:pPr>
            <a:r>
              <a:rPr b="1" lang="en-US" sz="3200">
                <a:solidFill>
                  <a:schemeClr val="dk1"/>
                </a:solidFill>
                <a:latin typeface="Cambria"/>
                <a:ea typeface="Cambria"/>
                <a:cs typeface="Cambria"/>
                <a:sym typeface="Cambria"/>
              </a:rPr>
              <a:t>Stored Procedure(Stored Programs)</a:t>
            </a:r>
            <a:endParaRPr b="1" sz="3200">
              <a:solidFill>
                <a:schemeClr val="dk1"/>
              </a:solidFill>
              <a:latin typeface="Cambria"/>
              <a:ea typeface="Cambria"/>
              <a:cs typeface="Cambria"/>
              <a:sym typeface="Cambria"/>
            </a:endParaRPr>
          </a:p>
        </p:txBody>
      </p:sp>
      <p:sp>
        <p:nvSpPr>
          <p:cNvPr id="250" name="Google Shape;250;p29"/>
          <p:cNvSpPr txBox="1"/>
          <p:nvPr/>
        </p:nvSpPr>
        <p:spPr>
          <a:xfrm>
            <a:off x="218942" y="919892"/>
            <a:ext cx="11432420" cy="205902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90000"/>
              </a:lnSpc>
              <a:spcBef>
                <a:spcPts val="0"/>
              </a:spcBef>
              <a:spcAft>
                <a:spcPts val="0"/>
              </a:spcAft>
              <a:buClr>
                <a:schemeClr val="dk1"/>
              </a:buClr>
              <a:buSzPts val="2200"/>
              <a:buFont typeface="Noto Sans Symbols"/>
              <a:buChar char="⮚"/>
            </a:pPr>
            <a:r>
              <a:rPr lang="en-US" sz="2200">
                <a:solidFill>
                  <a:schemeClr val="dk1"/>
                </a:solidFill>
                <a:latin typeface="Cambria"/>
                <a:ea typeface="Cambria"/>
                <a:cs typeface="Cambria"/>
                <a:sym typeface="Cambria"/>
              </a:rPr>
              <a:t>A </a:t>
            </a:r>
            <a:r>
              <a:rPr lang="en-US" sz="2200">
                <a:solidFill>
                  <a:srgbClr val="FF0000"/>
                </a:solidFill>
                <a:latin typeface="Cambria"/>
                <a:ea typeface="Cambria"/>
                <a:cs typeface="Cambria"/>
                <a:sym typeface="Cambria"/>
              </a:rPr>
              <a:t>program unit </a:t>
            </a:r>
            <a:r>
              <a:rPr lang="en-US" sz="2200">
                <a:solidFill>
                  <a:schemeClr val="dk1"/>
                </a:solidFill>
                <a:latin typeface="Cambria"/>
                <a:ea typeface="Cambria"/>
                <a:cs typeface="Cambria"/>
                <a:sym typeface="Cambria"/>
              </a:rPr>
              <a:t>is a self-contained group of program statements that can be used within a large program</a:t>
            </a:r>
            <a:endParaRPr/>
          </a:p>
          <a:p>
            <a:pPr indent="-311150" lvl="0" marL="342900" marR="0" rtl="0" algn="just">
              <a:lnSpc>
                <a:spcPct val="90000"/>
              </a:lnSpc>
              <a:spcBef>
                <a:spcPts val="0"/>
              </a:spcBef>
              <a:spcAft>
                <a:spcPts val="0"/>
              </a:spcAft>
              <a:buClr>
                <a:schemeClr val="dk1"/>
              </a:buClr>
              <a:buSzPts val="500"/>
              <a:buFont typeface="Noto Sans Symbols"/>
              <a:buNone/>
            </a:pPr>
            <a:r>
              <a:t/>
            </a:r>
            <a:endParaRPr sz="500">
              <a:solidFill>
                <a:schemeClr val="dk1"/>
              </a:solidFill>
              <a:latin typeface="Cambria"/>
              <a:ea typeface="Cambria"/>
              <a:cs typeface="Cambria"/>
              <a:sym typeface="Cambria"/>
            </a:endParaRPr>
          </a:p>
          <a:p>
            <a:pPr indent="-342900" lvl="0" marL="342900" marR="0" rtl="0" algn="just">
              <a:lnSpc>
                <a:spcPct val="90000"/>
              </a:lnSpc>
              <a:spcBef>
                <a:spcPts val="0"/>
              </a:spcBef>
              <a:spcAft>
                <a:spcPts val="0"/>
              </a:spcAft>
              <a:buClr>
                <a:srgbClr val="FF0000"/>
              </a:buClr>
              <a:buSzPts val="2200"/>
              <a:buFont typeface="Noto Sans Symbols"/>
              <a:buChar char="⮚"/>
            </a:pPr>
            <a:r>
              <a:rPr lang="en-US" sz="2200">
                <a:solidFill>
                  <a:srgbClr val="FF0000"/>
                </a:solidFill>
                <a:latin typeface="Cambria"/>
                <a:ea typeface="Cambria"/>
                <a:cs typeface="Cambria"/>
                <a:sym typeface="Cambria"/>
              </a:rPr>
              <a:t>Stored</a:t>
            </a:r>
            <a:r>
              <a:rPr lang="en-US" sz="2200">
                <a:solidFill>
                  <a:schemeClr val="dk1"/>
                </a:solidFill>
                <a:latin typeface="Cambria"/>
                <a:ea typeface="Cambria"/>
                <a:cs typeface="Cambria"/>
                <a:sym typeface="Cambria"/>
              </a:rPr>
              <a:t> PL/SQL program units are program units that other PL/SQL program can reference and that other database users can use and execute.</a:t>
            </a:r>
            <a:endParaRPr/>
          </a:p>
          <a:p>
            <a:pPr indent="-311150" lvl="0" marL="342900" marR="0" rtl="0" algn="just">
              <a:lnSpc>
                <a:spcPct val="90000"/>
              </a:lnSpc>
              <a:spcBef>
                <a:spcPts val="0"/>
              </a:spcBef>
              <a:spcAft>
                <a:spcPts val="0"/>
              </a:spcAft>
              <a:buClr>
                <a:schemeClr val="dk1"/>
              </a:buClr>
              <a:buSzPts val="500"/>
              <a:buFont typeface="Noto Sans Symbols"/>
              <a:buNone/>
            </a:pPr>
            <a:r>
              <a:t/>
            </a:r>
            <a:endParaRPr sz="500">
              <a:solidFill>
                <a:schemeClr val="dk1"/>
              </a:solidFill>
              <a:latin typeface="Cambria"/>
              <a:ea typeface="Cambria"/>
              <a:cs typeface="Cambria"/>
              <a:sym typeface="Cambria"/>
            </a:endParaRPr>
          </a:p>
          <a:p>
            <a:pPr indent="-342900" lvl="0" marL="342900" marR="0" rtl="0" algn="just">
              <a:lnSpc>
                <a:spcPct val="90000"/>
              </a:lnSpc>
              <a:spcBef>
                <a:spcPts val="0"/>
              </a:spcBef>
              <a:spcAft>
                <a:spcPts val="0"/>
              </a:spcAft>
              <a:buClr>
                <a:schemeClr val="dk1"/>
              </a:buClr>
              <a:buSzPts val="2200"/>
              <a:buFont typeface="Noto Sans Symbols"/>
              <a:buChar char="⮚"/>
            </a:pPr>
            <a:r>
              <a:rPr lang="en-US" sz="2200">
                <a:solidFill>
                  <a:schemeClr val="dk1"/>
                </a:solidFill>
                <a:latin typeface="Cambria"/>
                <a:ea typeface="Cambria"/>
                <a:cs typeface="Cambria"/>
                <a:sym typeface="Cambria"/>
              </a:rPr>
              <a:t>Can receive multiple input parameters and return multiple output values (or no output values) and perform DML Commands</a:t>
            </a:r>
            <a:endParaRPr/>
          </a:p>
        </p:txBody>
      </p:sp>
      <p:sp>
        <p:nvSpPr>
          <p:cNvPr id="251" name="Google Shape;251;p29"/>
          <p:cNvSpPr txBox="1"/>
          <p:nvPr/>
        </p:nvSpPr>
        <p:spPr>
          <a:xfrm>
            <a:off x="3603353" y="2978917"/>
            <a:ext cx="7772400" cy="40672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3366"/>
              </a:buClr>
              <a:buSzPts val="2200"/>
              <a:buFont typeface="Cambria"/>
              <a:buNone/>
            </a:pPr>
            <a:r>
              <a:rPr b="0" i="0" lang="en-US" sz="2200" u="none" cap="none" strike="noStrike">
                <a:solidFill>
                  <a:srgbClr val="000000"/>
                </a:solidFill>
                <a:latin typeface="Cambria"/>
                <a:ea typeface="Cambria"/>
                <a:cs typeface="Cambria"/>
                <a:sym typeface="Cambria"/>
              </a:rPr>
              <a:t>CREATE [OR REPLACE] PROCEDURE procedure_name [ (parameter mod datatype [,parameter]) ] </a:t>
            </a:r>
            <a:endParaRPr/>
          </a:p>
          <a:p>
            <a:pPr indent="0" lvl="0" marL="0" marR="0" rtl="0" algn="l">
              <a:lnSpc>
                <a:spcPct val="100000"/>
              </a:lnSpc>
              <a:spcBef>
                <a:spcPts val="440"/>
              </a:spcBef>
              <a:spcAft>
                <a:spcPts val="0"/>
              </a:spcAft>
              <a:buClr>
                <a:srgbClr val="003366"/>
              </a:buClr>
              <a:buSzPts val="2200"/>
              <a:buFont typeface="Cambria"/>
              <a:buNone/>
            </a:pPr>
            <a:r>
              <a:rPr b="0" i="0" lang="en-US" sz="2200" u="none" cap="none" strike="noStrike">
                <a:solidFill>
                  <a:srgbClr val="000000"/>
                </a:solidFill>
                <a:latin typeface="Cambria"/>
                <a:ea typeface="Cambria"/>
                <a:cs typeface="Cambria"/>
                <a:sym typeface="Cambria"/>
              </a:rPr>
              <a:t>    IS /AS</a:t>
            </a:r>
            <a:endParaRPr/>
          </a:p>
          <a:p>
            <a:pPr indent="0" lvl="0" marL="0" marR="0" rtl="0" algn="l">
              <a:lnSpc>
                <a:spcPct val="100000"/>
              </a:lnSpc>
              <a:spcBef>
                <a:spcPts val="440"/>
              </a:spcBef>
              <a:spcAft>
                <a:spcPts val="0"/>
              </a:spcAft>
              <a:buClr>
                <a:srgbClr val="003366"/>
              </a:buClr>
              <a:buSzPts val="2200"/>
              <a:buFont typeface="Cambria"/>
              <a:buNone/>
            </a:pPr>
            <a:r>
              <a:rPr b="0" i="0" lang="en-US" sz="2200" u="none" cap="none" strike="noStrike">
                <a:solidFill>
                  <a:srgbClr val="000000"/>
                </a:solidFill>
                <a:latin typeface="Cambria"/>
                <a:ea typeface="Cambria"/>
                <a:cs typeface="Cambria"/>
                <a:sym typeface="Cambria"/>
              </a:rPr>
              <a:t>	[local variable declaration_section] </a:t>
            </a:r>
            <a:endParaRPr/>
          </a:p>
          <a:p>
            <a:pPr indent="0" lvl="0" marL="0" marR="0" rtl="0" algn="l">
              <a:lnSpc>
                <a:spcPct val="100000"/>
              </a:lnSpc>
              <a:spcBef>
                <a:spcPts val="440"/>
              </a:spcBef>
              <a:spcAft>
                <a:spcPts val="0"/>
              </a:spcAft>
              <a:buClr>
                <a:srgbClr val="003366"/>
              </a:buClr>
              <a:buSzPts val="2200"/>
              <a:buFont typeface="Cambria"/>
              <a:buNone/>
            </a:pPr>
            <a:r>
              <a:rPr b="0" i="0" lang="en-US" sz="2200" u="none" cap="none" strike="noStrike">
                <a:solidFill>
                  <a:srgbClr val="000000"/>
                </a:solidFill>
                <a:latin typeface="Cambria"/>
                <a:ea typeface="Cambria"/>
                <a:cs typeface="Cambria"/>
                <a:sym typeface="Cambria"/>
              </a:rPr>
              <a:t>   BEGIN </a:t>
            </a:r>
            <a:endParaRPr/>
          </a:p>
          <a:p>
            <a:pPr indent="0" lvl="0" marL="0" marR="0" rtl="0" algn="l">
              <a:lnSpc>
                <a:spcPct val="100000"/>
              </a:lnSpc>
              <a:spcBef>
                <a:spcPts val="440"/>
              </a:spcBef>
              <a:spcAft>
                <a:spcPts val="0"/>
              </a:spcAft>
              <a:buClr>
                <a:srgbClr val="003366"/>
              </a:buClr>
              <a:buSzPts val="2200"/>
              <a:buFont typeface="Cambria"/>
              <a:buNone/>
            </a:pPr>
            <a:r>
              <a:rPr b="0" i="0" lang="en-US" sz="2200" u="none" cap="none" strike="noStrike">
                <a:solidFill>
                  <a:srgbClr val="000000"/>
                </a:solidFill>
                <a:latin typeface="Cambria"/>
                <a:ea typeface="Cambria"/>
                <a:cs typeface="Cambria"/>
                <a:sym typeface="Cambria"/>
              </a:rPr>
              <a:t>	executable_section </a:t>
            </a:r>
            <a:endParaRPr/>
          </a:p>
          <a:p>
            <a:pPr indent="0" lvl="0" marL="0" marR="0" rtl="0" algn="l">
              <a:lnSpc>
                <a:spcPct val="100000"/>
              </a:lnSpc>
              <a:spcBef>
                <a:spcPts val="440"/>
              </a:spcBef>
              <a:spcAft>
                <a:spcPts val="0"/>
              </a:spcAft>
              <a:buClr>
                <a:srgbClr val="003366"/>
              </a:buClr>
              <a:buSzPts val="2200"/>
              <a:buFont typeface="Cambria"/>
              <a:buNone/>
            </a:pPr>
            <a:r>
              <a:rPr b="0" i="0" lang="en-US" sz="2200" u="none" cap="none" strike="noStrike">
                <a:solidFill>
                  <a:srgbClr val="000000"/>
                </a:solidFill>
                <a:latin typeface="Cambria"/>
                <a:ea typeface="Cambria"/>
                <a:cs typeface="Cambria"/>
                <a:sym typeface="Cambria"/>
              </a:rPr>
              <a:t>   [EXCEPTION </a:t>
            </a:r>
            <a:endParaRPr/>
          </a:p>
          <a:p>
            <a:pPr indent="0" lvl="0" marL="0" marR="0" rtl="0" algn="l">
              <a:lnSpc>
                <a:spcPct val="100000"/>
              </a:lnSpc>
              <a:spcBef>
                <a:spcPts val="440"/>
              </a:spcBef>
              <a:spcAft>
                <a:spcPts val="0"/>
              </a:spcAft>
              <a:buClr>
                <a:srgbClr val="003366"/>
              </a:buClr>
              <a:buSzPts val="2200"/>
              <a:buFont typeface="Cambria"/>
              <a:buNone/>
            </a:pPr>
            <a:r>
              <a:rPr b="0" i="0" lang="en-US" sz="2200" u="none" cap="none" strike="noStrike">
                <a:solidFill>
                  <a:srgbClr val="000000"/>
                </a:solidFill>
                <a:latin typeface="Cambria"/>
                <a:ea typeface="Cambria"/>
                <a:cs typeface="Cambria"/>
                <a:sym typeface="Cambria"/>
              </a:rPr>
              <a:t>	exception_section] </a:t>
            </a:r>
            <a:endParaRPr/>
          </a:p>
          <a:p>
            <a:pPr indent="0" lvl="0" marL="0" marR="0" rtl="0" algn="l">
              <a:lnSpc>
                <a:spcPct val="100000"/>
              </a:lnSpc>
              <a:spcBef>
                <a:spcPts val="440"/>
              </a:spcBef>
              <a:spcAft>
                <a:spcPts val="0"/>
              </a:spcAft>
              <a:buClr>
                <a:srgbClr val="003366"/>
              </a:buClr>
              <a:buSzPts val="2200"/>
              <a:buFont typeface="Cambria"/>
              <a:buNone/>
            </a:pPr>
            <a:r>
              <a:rPr b="0" i="0" lang="en-US" sz="2200" u="none" cap="none" strike="noStrike">
                <a:solidFill>
                  <a:srgbClr val="000000"/>
                </a:solidFill>
                <a:latin typeface="Cambria"/>
                <a:ea typeface="Cambria"/>
                <a:cs typeface="Cambria"/>
                <a:sym typeface="Cambria"/>
              </a:rPr>
              <a:t>    END [procedure_name];</a:t>
            </a:r>
            <a:endParaRPr b="0" i="0" sz="2200" u="none" cap="none" strike="noStrike">
              <a:solidFill>
                <a:srgbClr val="000000"/>
              </a:solidFill>
              <a:latin typeface="Cambria"/>
              <a:ea typeface="Cambria"/>
              <a:cs typeface="Cambria"/>
              <a:sym typeface="Cambria"/>
            </a:endParaRPr>
          </a:p>
        </p:txBody>
      </p:sp>
      <p:sp>
        <p:nvSpPr>
          <p:cNvPr id="252" name="Google Shape;252;p29"/>
          <p:cNvSpPr/>
          <p:nvPr/>
        </p:nvSpPr>
        <p:spPr>
          <a:xfrm>
            <a:off x="9742896" y="3157443"/>
            <a:ext cx="457200" cy="1307373"/>
          </a:xfrm>
          <a:prstGeom prst="rightBrace">
            <a:avLst>
              <a:gd fmla="val 8333" name="adj1"/>
              <a:gd fmla="val 50000" name="adj2"/>
            </a:avLst>
          </a:prstGeom>
          <a:noFill/>
          <a:ln cap="flat" cmpd="sng" w="9525">
            <a:solidFill>
              <a:srgbClr val="0000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Roboto"/>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53" name="Google Shape;253;p29"/>
          <p:cNvSpPr/>
          <p:nvPr/>
        </p:nvSpPr>
        <p:spPr>
          <a:xfrm>
            <a:off x="10317663" y="3420332"/>
            <a:ext cx="1143000" cy="609600"/>
          </a:xfrm>
          <a:prstGeom prst="rect">
            <a:avLst/>
          </a:prstGeom>
          <a:solidFill>
            <a:srgbClr val="000099"/>
          </a:solidFill>
          <a:ln cap="flat" cmpd="sng" w="25400">
            <a:solidFill>
              <a:srgbClr val="0000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cap="none" strike="noStrike">
                <a:solidFill>
                  <a:srgbClr val="FFFFFF"/>
                </a:solidFill>
                <a:latin typeface="Times New Roman"/>
                <a:ea typeface="Times New Roman"/>
                <a:cs typeface="Times New Roman"/>
                <a:sym typeface="Times New Roman"/>
              </a:rPr>
              <a:t>Header</a:t>
            </a:r>
            <a:endParaRPr/>
          </a:p>
          <a:p>
            <a:pPr indent="0" lvl="0" marL="0" marR="0" rtl="0" algn="ctr">
              <a:lnSpc>
                <a:spcPct val="100000"/>
              </a:lnSpc>
              <a:spcBef>
                <a:spcPts val="0"/>
              </a:spcBef>
              <a:spcAft>
                <a:spcPts val="0"/>
              </a:spcAft>
              <a:buClr>
                <a:srgbClr val="FFFFFF"/>
              </a:buClr>
              <a:buSzPts val="2400"/>
              <a:buFont typeface="Times New Roman"/>
              <a:buNone/>
            </a:pPr>
            <a:r>
              <a:rPr b="0" i="0" lang="en-US" sz="2400" u="none" cap="none" strike="noStrike">
                <a:solidFill>
                  <a:srgbClr val="FFFFFF"/>
                </a:solidFill>
                <a:latin typeface="Times New Roman"/>
                <a:ea typeface="Times New Roman"/>
                <a:cs typeface="Times New Roman"/>
                <a:sym typeface="Times New Roman"/>
              </a:rPr>
              <a:t>Section</a:t>
            </a:r>
            <a:endParaRPr/>
          </a:p>
        </p:txBody>
      </p:sp>
      <p:sp>
        <p:nvSpPr>
          <p:cNvPr id="254" name="Google Shape;254;p29"/>
          <p:cNvSpPr/>
          <p:nvPr/>
        </p:nvSpPr>
        <p:spPr>
          <a:xfrm>
            <a:off x="7076986" y="4780124"/>
            <a:ext cx="204651" cy="661851"/>
          </a:xfrm>
          <a:prstGeom prst="rightBrace">
            <a:avLst>
              <a:gd fmla="val 8333" name="adj1"/>
              <a:gd fmla="val 50000" name="adj2"/>
            </a:avLst>
          </a:prstGeom>
          <a:noFill/>
          <a:ln cap="flat" cmpd="sng" w="9525">
            <a:solidFill>
              <a:srgbClr val="0000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Roboto"/>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55" name="Google Shape;255;p29"/>
          <p:cNvSpPr/>
          <p:nvPr/>
        </p:nvSpPr>
        <p:spPr>
          <a:xfrm>
            <a:off x="7489553" y="4738047"/>
            <a:ext cx="1600200" cy="533400"/>
          </a:xfrm>
          <a:prstGeom prst="rect">
            <a:avLst/>
          </a:prstGeom>
          <a:solidFill>
            <a:srgbClr val="000099"/>
          </a:solidFill>
          <a:ln cap="flat" cmpd="sng" w="25400">
            <a:solidFill>
              <a:srgbClr val="0000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cap="none" strike="noStrike">
                <a:solidFill>
                  <a:srgbClr val="FFFFFF"/>
                </a:solidFill>
                <a:latin typeface="Times New Roman"/>
                <a:ea typeface="Times New Roman"/>
                <a:cs typeface="Times New Roman"/>
                <a:sym typeface="Times New Roman"/>
              </a:rPr>
              <a:t>body</a:t>
            </a:r>
            <a:endParaRPr/>
          </a:p>
        </p:txBody>
      </p:sp>
      <p:sp>
        <p:nvSpPr>
          <p:cNvPr id="256" name="Google Shape;256;p29"/>
          <p:cNvSpPr/>
          <p:nvPr/>
        </p:nvSpPr>
        <p:spPr>
          <a:xfrm>
            <a:off x="7417705" y="5663500"/>
            <a:ext cx="533400" cy="990600"/>
          </a:xfrm>
          <a:prstGeom prst="rightBrace">
            <a:avLst>
              <a:gd fmla="val 8333" name="adj1"/>
              <a:gd fmla="val 50000" name="adj2"/>
            </a:avLst>
          </a:prstGeom>
          <a:noFill/>
          <a:ln cap="flat" cmpd="sng" w="9525">
            <a:solidFill>
              <a:srgbClr val="0000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Roboto"/>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57" name="Google Shape;257;p29"/>
          <p:cNvSpPr/>
          <p:nvPr/>
        </p:nvSpPr>
        <p:spPr>
          <a:xfrm>
            <a:off x="8210188" y="5952139"/>
            <a:ext cx="1981200" cy="609600"/>
          </a:xfrm>
          <a:prstGeom prst="rect">
            <a:avLst/>
          </a:prstGeom>
          <a:solidFill>
            <a:srgbClr val="000099"/>
          </a:solidFill>
          <a:ln cap="flat" cmpd="sng" w="25400">
            <a:solidFill>
              <a:srgbClr val="0000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cap="none" strike="noStrike">
                <a:solidFill>
                  <a:srgbClr val="FFFFFF"/>
                </a:solidFill>
                <a:latin typeface="Times New Roman"/>
                <a:ea typeface="Times New Roman"/>
                <a:cs typeface="Times New Roman"/>
                <a:sym typeface="Times New Roman"/>
              </a:rPr>
              <a:t>Exception </a:t>
            </a:r>
            <a:endParaRPr/>
          </a:p>
          <a:p>
            <a:pPr indent="0" lvl="0" marL="0" marR="0" rtl="0" algn="ctr">
              <a:lnSpc>
                <a:spcPct val="100000"/>
              </a:lnSpc>
              <a:spcBef>
                <a:spcPts val="0"/>
              </a:spcBef>
              <a:spcAft>
                <a:spcPts val="0"/>
              </a:spcAft>
              <a:buClr>
                <a:srgbClr val="FFFFFF"/>
              </a:buClr>
              <a:buSzPts val="2400"/>
              <a:buFont typeface="Times New Roman"/>
              <a:buNone/>
            </a:pPr>
            <a:r>
              <a:rPr b="0" i="0" lang="en-US" sz="2400" u="none" cap="none" strike="noStrike">
                <a:solidFill>
                  <a:srgbClr val="FFFFFF"/>
                </a:solidFill>
                <a:latin typeface="Times New Roman"/>
                <a:ea typeface="Times New Roman"/>
                <a:cs typeface="Times New Roman"/>
                <a:sym typeface="Times New Roman"/>
              </a:rPr>
              <a:t>section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idx="4294967295" type="title"/>
          </p:nvPr>
        </p:nvSpPr>
        <p:spPr>
          <a:xfrm>
            <a:off x="334851" y="60622"/>
            <a:ext cx="7843234" cy="65230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mbria"/>
              <a:buNone/>
            </a:pPr>
            <a:r>
              <a:rPr b="1" lang="en-US">
                <a:solidFill>
                  <a:schemeClr val="dk1"/>
                </a:solidFill>
                <a:latin typeface="Cambria"/>
                <a:ea typeface="Cambria"/>
                <a:cs typeface="Cambria"/>
                <a:sym typeface="Cambria"/>
              </a:rPr>
              <a:t>Views</a:t>
            </a:r>
            <a:endParaRPr/>
          </a:p>
        </p:txBody>
      </p:sp>
      <p:sp>
        <p:nvSpPr>
          <p:cNvPr id="66" name="Google Shape;66;p3"/>
          <p:cNvSpPr/>
          <p:nvPr/>
        </p:nvSpPr>
        <p:spPr>
          <a:xfrm>
            <a:off x="334851" y="1025920"/>
            <a:ext cx="11071025" cy="2308324"/>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Char char="⮚"/>
            </a:pPr>
            <a:r>
              <a:rPr b="0" i="0" lang="en-US" sz="2400" u="none" cap="none" strike="noStrike">
                <a:solidFill>
                  <a:schemeClr val="dk1"/>
                </a:solidFill>
                <a:latin typeface="Cambria"/>
                <a:ea typeface="Cambria"/>
                <a:cs typeface="Cambria"/>
                <a:sym typeface="Cambria"/>
              </a:rPr>
              <a:t>The view is a virtual table. It does not physically exist. Rather, it is created by a query joining one or more tables.</a:t>
            </a:r>
            <a:endParaRPr/>
          </a:p>
          <a:p>
            <a:pPr indent="-190500" lvl="0" marL="342900" marR="0" rtl="0" algn="just">
              <a:spcBef>
                <a:spcPts val="0"/>
              </a:spcBef>
              <a:spcAft>
                <a:spcPts val="0"/>
              </a:spcAft>
              <a:buClr>
                <a:schemeClr val="dk1"/>
              </a:buClr>
              <a:buSzPts val="2400"/>
              <a:buFont typeface="Noto Sans Symbols"/>
              <a:buNone/>
            </a:pPr>
            <a:r>
              <a:t/>
            </a:r>
            <a:endParaRPr b="0" i="0" sz="2400" u="none" cap="none" strike="noStrike">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b="0" i="0" lang="en-US" sz="2400" u="none" cap="none" strike="noStrike">
                <a:solidFill>
                  <a:schemeClr val="dk1"/>
                </a:solidFill>
                <a:latin typeface="Cambria"/>
                <a:ea typeface="Cambria"/>
                <a:cs typeface="Cambria"/>
                <a:sym typeface="Cambria"/>
              </a:rPr>
              <a:t>A view contains rows and columns, just like a real table</a:t>
            </a:r>
            <a:endParaRPr/>
          </a:p>
          <a:p>
            <a:pPr indent="-190500" lvl="0" marL="342900" marR="0" rtl="0" algn="just">
              <a:spcBef>
                <a:spcPts val="0"/>
              </a:spcBef>
              <a:spcAft>
                <a:spcPts val="0"/>
              </a:spcAft>
              <a:buClr>
                <a:schemeClr val="dk1"/>
              </a:buClr>
              <a:buSzPts val="2400"/>
              <a:buFont typeface="Noto Sans Symbols"/>
              <a:buNone/>
            </a:pPr>
            <a:r>
              <a:t/>
            </a:r>
            <a:endParaRPr b="0" i="0" sz="2400" u="none" cap="none" strike="noStrike">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b="0" i="0" lang="en-US" sz="2400" u="none" cap="none" strike="noStrike">
                <a:solidFill>
                  <a:schemeClr val="dk1"/>
                </a:solidFill>
                <a:latin typeface="Cambria"/>
                <a:ea typeface="Cambria"/>
                <a:cs typeface="Cambria"/>
                <a:sym typeface="Cambria"/>
              </a:rPr>
              <a:t>The fields in a view are fields from one or more real tables in the database</a:t>
            </a:r>
            <a:endParaRPr/>
          </a:p>
        </p:txBody>
      </p:sp>
      <p:sp>
        <p:nvSpPr>
          <p:cNvPr id="67" name="Google Shape;67;p3"/>
          <p:cNvSpPr txBox="1"/>
          <p:nvPr/>
        </p:nvSpPr>
        <p:spPr>
          <a:xfrm>
            <a:off x="2890723" y="3649751"/>
            <a:ext cx="7652267"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Cambria"/>
                <a:ea typeface="Cambria"/>
                <a:cs typeface="Cambria"/>
                <a:sym typeface="Cambria"/>
              </a:rPr>
              <a:t>Creating an SQL VIEW</a:t>
            </a:r>
            <a:endParaRPr/>
          </a:p>
          <a:p>
            <a:pPr indent="0" lvl="0" marL="0" marR="0" rtl="0" algn="l">
              <a:spcBef>
                <a:spcPts val="0"/>
              </a:spcBef>
              <a:spcAft>
                <a:spcPts val="0"/>
              </a:spcAft>
              <a:buNone/>
            </a:pPr>
            <a:r>
              <a:rPr b="0" i="0" lang="en-US" sz="2400" u="none" cap="none" strike="noStrike">
                <a:solidFill>
                  <a:schemeClr val="dk1"/>
                </a:solidFill>
                <a:latin typeface="Cambria"/>
                <a:ea typeface="Cambria"/>
                <a:cs typeface="Cambria"/>
                <a:sym typeface="Cambria"/>
              </a:rPr>
              <a:t>Syntax:</a:t>
            </a:r>
            <a:endParaRPr/>
          </a:p>
          <a:p>
            <a:pPr indent="0" lvl="2" marL="914400" marR="0" rtl="0" algn="l">
              <a:spcBef>
                <a:spcPts val="0"/>
              </a:spcBef>
              <a:spcAft>
                <a:spcPts val="0"/>
              </a:spcAft>
              <a:buNone/>
            </a:pPr>
            <a:r>
              <a:rPr b="1" i="0" lang="en-US" sz="2400" u="none" cap="none" strike="noStrike">
                <a:solidFill>
                  <a:schemeClr val="dk1"/>
                </a:solidFill>
                <a:latin typeface="Cambria"/>
                <a:ea typeface="Cambria"/>
                <a:cs typeface="Cambria"/>
                <a:sym typeface="Cambria"/>
              </a:rPr>
              <a:t>CREATE VIEW </a:t>
            </a:r>
            <a:r>
              <a:rPr b="0" i="0" lang="en-US" sz="2400" u="none" cap="none" strike="noStrike">
                <a:solidFill>
                  <a:schemeClr val="dk1"/>
                </a:solidFill>
                <a:latin typeface="Cambria"/>
                <a:ea typeface="Cambria"/>
                <a:cs typeface="Cambria"/>
                <a:sym typeface="Cambria"/>
              </a:rPr>
              <a:t>view_name </a:t>
            </a:r>
            <a:r>
              <a:rPr b="1" i="0" lang="en-US" sz="2400" u="none" cap="none" strike="noStrike">
                <a:solidFill>
                  <a:schemeClr val="dk1"/>
                </a:solidFill>
                <a:latin typeface="Cambria"/>
                <a:ea typeface="Cambria"/>
                <a:cs typeface="Cambria"/>
                <a:sym typeface="Cambria"/>
              </a:rPr>
              <a:t>AS</a:t>
            </a:r>
            <a:endParaRPr/>
          </a:p>
          <a:p>
            <a:pPr indent="0" lvl="2" marL="914400" marR="0" rtl="0" algn="l">
              <a:spcBef>
                <a:spcPts val="0"/>
              </a:spcBef>
              <a:spcAft>
                <a:spcPts val="0"/>
              </a:spcAft>
              <a:buNone/>
            </a:pPr>
            <a:r>
              <a:rPr b="1" i="0" lang="en-US" sz="2400" u="none" cap="none" strike="noStrike">
                <a:solidFill>
                  <a:schemeClr val="dk1"/>
                </a:solidFill>
                <a:latin typeface="Cambria"/>
                <a:ea typeface="Cambria"/>
                <a:cs typeface="Cambria"/>
                <a:sym typeface="Cambria"/>
              </a:rPr>
              <a:t>SELECT </a:t>
            </a:r>
            <a:r>
              <a:rPr b="0" i="0" lang="en-US" sz="2400" u="none" cap="none" strike="noStrike">
                <a:solidFill>
                  <a:schemeClr val="dk1"/>
                </a:solidFill>
                <a:latin typeface="Cambria"/>
                <a:ea typeface="Cambria"/>
                <a:cs typeface="Cambria"/>
                <a:sym typeface="Cambria"/>
              </a:rPr>
              <a:t>column_name(s)</a:t>
            </a:r>
            <a:endParaRPr/>
          </a:p>
          <a:p>
            <a:pPr indent="0" lvl="2" marL="914400" marR="0" rtl="0" algn="l">
              <a:spcBef>
                <a:spcPts val="0"/>
              </a:spcBef>
              <a:spcAft>
                <a:spcPts val="0"/>
              </a:spcAft>
              <a:buNone/>
            </a:pPr>
            <a:r>
              <a:rPr b="1" i="0" lang="en-US" sz="2400" u="none" cap="none" strike="noStrike">
                <a:solidFill>
                  <a:schemeClr val="dk1"/>
                </a:solidFill>
                <a:latin typeface="Cambria"/>
                <a:ea typeface="Cambria"/>
                <a:cs typeface="Cambria"/>
                <a:sym typeface="Cambria"/>
              </a:rPr>
              <a:t>FROM </a:t>
            </a:r>
            <a:r>
              <a:rPr b="0" i="0" lang="en-US" sz="2400" u="none" cap="none" strike="noStrike">
                <a:solidFill>
                  <a:schemeClr val="dk1"/>
                </a:solidFill>
                <a:latin typeface="Cambria"/>
                <a:ea typeface="Cambria"/>
                <a:cs typeface="Cambria"/>
                <a:sym typeface="Cambria"/>
              </a:rPr>
              <a:t>table_name</a:t>
            </a:r>
            <a:endParaRPr b="0" i="0" sz="2400" u="none" cap="none" strike="noStrike">
              <a:solidFill>
                <a:schemeClr val="dk1"/>
              </a:solidFill>
              <a:latin typeface="Cambria"/>
              <a:ea typeface="Cambria"/>
              <a:cs typeface="Cambria"/>
              <a:sym typeface="Cambria"/>
            </a:endParaRPr>
          </a:p>
          <a:p>
            <a:pPr indent="0" lvl="2" marL="914400" marR="0" rtl="0" algn="l">
              <a:spcBef>
                <a:spcPts val="0"/>
              </a:spcBef>
              <a:spcAft>
                <a:spcPts val="0"/>
              </a:spcAft>
              <a:buNone/>
            </a:pPr>
            <a:r>
              <a:rPr b="1" i="0" lang="en-US" sz="2400" u="none" cap="none" strike="noStrike">
                <a:solidFill>
                  <a:schemeClr val="dk1"/>
                </a:solidFill>
                <a:latin typeface="Cambria"/>
                <a:ea typeface="Cambria"/>
                <a:cs typeface="Cambria"/>
                <a:sym typeface="Cambria"/>
              </a:rPr>
              <a:t>WHERE </a:t>
            </a:r>
            <a:r>
              <a:rPr b="0" i="0" lang="en-US" sz="2400" u="none" cap="none" strike="noStrike">
                <a:solidFill>
                  <a:schemeClr val="dk1"/>
                </a:solidFill>
                <a:latin typeface="Cambria"/>
                <a:ea typeface="Cambria"/>
                <a:cs typeface="Cambria"/>
                <a:sym typeface="Cambria"/>
              </a:rPr>
              <a:t>condition;</a:t>
            </a:r>
            <a:endParaRPr b="0" i="0" sz="2400" u="none" cap="none" strike="noStrike">
              <a:solidFill>
                <a:schemeClr val="dk1"/>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nvSpPr>
        <p:spPr>
          <a:xfrm>
            <a:off x="257577" y="861769"/>
            <a:ext cx="11507702" cy="5847755"/>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2200"/>
              <a:buFont typeface="Noto Sans Symbols"/>
              <a:buChar char="⮚"/>
            </a:pPr>
            <a:r>
              <a:rPr lang="en-US" sz="2200">
                <a:solidFill>
                  <a:schemeClr val="dk1"/>
                </a:solidFill>
                <a:latin typeface="Cambria"/>
                <a:ea typeface="Cambria"/>
                <a:cs typeface="Cambria"/>
                <a:sym typeface="Cambria"/>
              </a:rPr>
              <a:t>The header section defines:</a:t>
            </a:r>
            <a:endParaRPr/>
          </a:p>
          <a:p>
            <a:pPr indent="0" lvl="1" marL="457200" marR="0" rtl="0" algn="just">
              <a:spcBef>
                <a:spcPts val="0"/>
              </a:spcBef>
              <a:spcAft>
                <a:spcPts val="0"/>
              </a:spcAft>
              <a:buNone/>
            </a:pPr>
            <a:r>
              <a:rPr b="0" i="0" lang="en-US" sz="2200" u="none" cap="none" strike="noStrike">
                <a:solidFill>
                  <a:schemeClr val="dk1"/>
                </a:solidFill>
                <a:latin typeface="Cambria"/>
                <a:ea typeface="Cambria"/>
                <a:cs typeface="Cambria"/>
                <a:sym typeface="Cambria"/>
              </a:rPr>
              <a:t>1. The procedure </a:t>
            </a:r>
            <a:r>
              <a:rPr b="0" i="0" lang="en-US" sz="2200" u="none" cap="none" strike="noStrike">
                <a:solidFill>
                  <a:srgbClr val="FF0000"/>
                </a:solidFill>
                <a:latin typeface="Cambria"/>
                <a:ea typeface="Cambria"/>
                <a:cs typeface="Cambria"/>
                <a:sym typeface="Cambria"/>
              </a:rPr>
              <a:t>name (</a:t>
            </a:r>
            <a:r>
              <a:rPr b="0" i="0" lang="en-US" sz="2200" u="none" cap="none" strike="noStrike">
                <a:solidFill>
                  <a:schemeClr val="dk1"/>
                </a:solidFill>
                <a:latin typeface="Cambria"/>
                <a:ea typeface="Cambria"/>
                <a:cs typeface="Cambria"/>
                <a:sym typeface="Cambria"/>
              </a:rPr>
              <a:t>name should be unique </a:t>
            </a:r>
            <a:r>
              <a:rPr b="0" i="0" lang="en-US" sz="2200" u="none" cap="none" strike="noStrike">
                <a:solidFill>
                  <a:srgbClr val="FF0000"/>
                </a:solidFill>
                <a:latin typeface="Cambria"/>
                <a:ea typeface="Cambria"/>
                <a:cs typeface="Cambria"/>
                <a:sym typeface="Cambria"/>
              </a:rPr>
              <a:t>)</a:t>
            </a:r>
            <a:endParaRPr/>
          </a:p>
          <a:p>
            <a:pPr indent="0" lvl="1" marL="457200" marR="0" rtl="0" algn="just">
              <a:spcBef>
                <a:spcPts val="0"/>
              </a:spcBef>
              <a:spcAft>
                <a:spcPts val="0"/>
              </a:spcAft>
              <a:buNone/>
            </a:pPr>
            <a:r>
              <a:rPr b="0" i="0" lang="en-US" sz="2200" u="none" cap="none" strike="noStrike">
                <a:solidFill>
                  <a:schemeClr val="dk1"/>
                </a:solidFill>
                <a:latin typeface="Cambria"/>
                <a:ea typeface="Cambria"/>
                <a:cs typeface="Cambria"/>
                <a:sym typeface="Cambria"/>
              </a:rPr>
              <a:t>2. The </a:t>
            </a:r>
            <a:r>
              <a:rPr b="0" i="0" lang="en-US" sz="2200" u="none" cap="none" strike="noStrike">
                <a:solidFill>
                  <a:srgbClr val="FF0000"/>
                </a:solidFill>
                <a:latin typeface="Cambria"/>
                <a:ea typeface="Cambria"/>
                <a:cs typeface="Cambria"/>
                <a:sym typeface="Cambria"/>
              </a:rPr>
              <a:t>parameters</a:t>
            </a:r>
            <a:r>
              <a:rPr b="0" i="0" lang="en-US" sz="2200" u="none" cap="none" strike="noStrike">
                <a:solidFill>
                  <a:schemeClr val="dk1"/>
                </a:solidFill>
                <a:latin typeface="Cambria"/>
                <a:ea typeface="Cambria"/>
                <a:cs typeface="Cambria"/>
                <a:sym typeface="Cambria"/>
              </a:rPr>
              <a:t> that the procedure receives or delivers </a:t>
            </a:r>
            <a:endParaRPr/>
          </a:p>
          <a:p>
            <a:pPr indent="0" lvl="1" marL="457200" marR="0" rtl="0" algn="just">
              <a:spcBef>
                <a:spcPts val="0"/>
              </a:spcBef>
              <a:spcAft>
                <a:spcPts val="0"/>
              </a:spcAft>
              <a:buNone/>
            </a:pPr>
            <a:r>
              <a:rPr b="0" i="0" lang="en-US" sz="2200" u="none" cap="none" strike="noStrike">
                <a:solidFill>
                  <a:schemeClr val="dk1"/>
                </a:solidFill>
                <a:latin typeface="Cambria"/>
                <a:ea typeface="Cambria"/>
                <a:cs typeface="Cambria"/>
                <a:sym typeface="Cambria"/>
              </a:rPr>
              <a:t>     (IN, OUT, IN OUT)</a:t>
            </a:r>
            <a:endParaRPr/>
          </a:p>
          <a:p>
            <a:pPr indent="0" lvl="1" marL="457200" marR="0" rtl="0" algn="just">
              <a:spcBef>
                <a:spcPts val="0"/>
              </a:spcBef>
              <a:spcAft>
                <a:spcPts val="0"/>
              </a:spcAft>
              <a:buNone/>
            </a:pPr>
            <a:r>
              <a:rPr b="0" i="0" lang="en-US" sz="2200" u="none" cap="none" strike="noStrike">
                <a:solidFill>
                  <a:schemeClr val="dk1"/>
                </a:solidFill>
                <a:latin typeface="Cambria"/>
                <a:ea typeface="Cambria"/>
                <a:cs typeface="Cambria"/>
                <a:sym typeface="Cambria"/>
              </a:rPr>
              <a:t>3</a:t>
            </a:r>
            <a:r>
              <a:rPr b="0" i="0" lang="en-US" sz="2200" u="none" cap="none" strike="noStrike">
                <a:solidFill>
                  <a:srgbClr val="FF0000"/>
                </a:solidFill>
                <a:latin typeface="Cambria"/>
                <a:ea typeface="Cambria"/>
                <a:cs typeface="Cambria"/>
                <a:sym typeface="Cambria"/>
              </a:rPr>
              <a:t>. IS</a:t>
            </a:r>
            <a:r>
              <a:rPr b="0" i="0" lang="en-US" sz="2200" u="none" cap="none" strike="noStrike">
                <a:solidFill>
                  <a:schemeClr val="dk1"/>
                </a:solidFill>
                <a:latin typeface="Cambria"/>
                <a:ea typeface="Cambria"/>
                <a:cs typeface="Cambria"/>
                <a:sym typeface="Cambria"/>
              </a:rPr>
              <a:t> keyword: follows the parameters list</a:t>
            </a:r>
            <a:endParaRPr/>
          </a:p>
          <a:p>
            <a:pPr indent="0" lvl="1" marL="457200" marR="0" rtl="0" algn="just">
              <a:spcBef>
                <a:spcPts val="0"/>
              </a:spcBef>
              <a:spcAft>
                <a:spcPts val="0"/>
              </a:spcAft>
              <a:buNone/>
            </a:pPr>
            <a:r>
              <a:rPr b="0" i="0" lang="en-US" sz="2200" u="none" cap="none" strike="noStrike">
                <a:solidFill>
                  <a:schemeClr val="dk1"/>
                </a:solidFill>
                <a:latin typeface="Cambria"/>
                <a:ea typeface="Cambria"/>
                <a:cs typeface="Cambria"/>
                <a:sym typeface="Cambria"/>
              </a:rPr>
              <a:t>4. The </a:t>
            </a:r>
            <a:r>
              <a:rPr b="0" i="0" lang="en-US" sz="2200" u="none" cap="none" strike="noStrike">
                <a:solidFill>
                  <a:srgbClr val="FF0000"/>
                </a:solidFill>
                <a:latin typeface="Cambria"/>
                <a:ea typeface="Cambria"/>
                <a:cs typeface="Cambria"/>
                <a:sym typeface="Cambria"/>
              </a:rPr>
              <a:t>local</a:t>
            </a:r>
            <a:r>
              <a:rPr b="0" i="0" lang="en-US" sz="2200" u="none" cap="none" strike="noStrike">
                <a:solidFill>
                  <a:schemeClr val="dk1"/>
                </a:solidFill>
                <a:latin typeface="Cambria"/>
                <a:ea typeface="Cambria"/>
                <a:cs typeface="Cambria"/>
                <a:sym typeface="Cambria"/>
              </a:rPr>
              <a:t> procedure variables</a:t>
            </a:r>
            <a:endParaRPr/>
          </a:p>
          <a:p>
            <a:pPr indent="-285750" lvl="0" marL="285750" marR="0" rtl="0" algn="just">
              <a:spcBef>
                <a:spcPts val="0"/>
              </a:spcBef>
              <a:spcAft>
                <a:spcPts val="0"/>
              </a:spcAft>
              <a:buClr>
                <a:schemeClr val="dk1"/>
              </a:buClr>
              <a:buSzPts val="2200"/>
              <a:buFont typeface="Noto Sans Symbols"/>
              <a:buChar char="⮚"/>
            </a:pPr>
            <a:r>
              <a:rPr lang="en-US" sz="2200">
                <a:solidFill>
                  <a:schemeClr val="dk1"/>
                </a:solidFill>
                <a:latin typeface="Cambria"/>
                <a:ea typeface="Cambria"/>
                <a:cs typeface="Cambria"/>
                <a:sym typeface="Cambria"/>
              </a:rPr>
              <a:t>Create or replace: instructs the DBMS to create the procedure if it does it exists, otherwise; it replaces the existing one</a:t>
            </a:r>
            <a:endParaRPr/>
          </a:p>
          <a:p>
            <a:pPr indent="-285750" lvl="0" marL="285750" marR="0" rtl="0" algn="just">
              <a:spcBef>
                <a:spcPts val="0"/>
              </a:spcBef>
              <a:spcAft>
                <a:spcPts val="0"/>
              </a:spcAft>
              <a:buClr>
                <a:schemeClr val="dk1"/>
              </a:buClr>
              <a:buSzPts val="2200"/>
              <a:buFont typeface="Noto Sans Symbols"/>
              <a:buChar char="⮚"/>
            </a:pPr>
            <a:r>
              <a:rPr lang="en-US" sz="2200">
                <a:solidFill>
                  <a:schemeClr val="dk1"/>
                </a:solidFill>
                <a:latin typeface="Cambria"/>
                <a:ea typeface="Cambria"/>
                <a:cs typeface="Cambria"/>
                <a:sym typeface="Cambria"/>
              </a:rPr>
              <a:t>OR REPLACE clause is optional. </a:t>
            </a:r>
            <a:r>
              <a:rPr lang="en-US" sz="2200">
                <a:solidFill>
                  <a:srgbClr val="FF0000"/>
                </a:solidFill>
                <a:latin typeface="Cambria"/>
                <a:ea typeface="Cambria"/>
                <a:cs typeface="Cambria"/>
                <a:sym typeface="Cambria"/>
              </a:rPr>
              <a:t>But</a:t>
            </a:r>
            <a:r>
              <a:rPr lang="en-US" sz="2200">
                <a:solidFill>
                  <a:schemeClr val="dk1"/>
                </a:solidFill>
                <a:latin typeface="Cambria"/>
                <a:ea typeface="Cambria"/>
                <a:cs typeface="Cambria"/>
                <a:sym typeface="Cambria"/>
              </a:rPr>
              <a:t> if omitted and a procedure exists with the same name, an </a:t>
            </a:r>
            <a:r>
              <a:rPr lang="en-US" sz="2200">
                <a:solidFill>
                  <a:srgbClr val="FF0000"/>
                </a:solidFill>
                <a:latin typeface="Cambria"/>
                <a:ea typeface="Cambria"/>
                <a:cs typeface="Cambria"/>
                <a:sym typeface="Cambria"/>
              </a:rPr>
              <a:t>error</a:t>
            </a:r>
            <a:r>
              <a:rPr lang="en-US" sz="2200">
                <a:solidFill>
                  <a:schemeClr val="dk1"/>
                </a:solidFill>
                <a:latin typeface="Cambria"/>
                <a:ea typeface="Cambria"/>
                <a:cs typeface="Cambria"/>
                <a:sym typeface="Cambria"/>
              </a:rPr>
              <a:t> occurs</a:t>
            </a:r>
            <a:endParaRPr/>
          </a:p>
          <a:p>
            <a:pPr indent="-285750" lvl="0" marL="285750" marR="0" rtl="0" algn="just">
              <a:spcBef>
                <a:spcPts val="0"/>
              </a:spcBef>
              <a:spcAft>
                <a:spcPts val="0"/>
              </a:spcAft>
              <a:buClr>
                <a:schemeClr val="dk1"/>
              </a:buClr>
              <a:buSzPts val="2200"/>
              <a:buFont typeface="Noto Sans Symbols"/>
              <a:buChar char="⮚"/>
            </a:pPr>
            <a:r>
              <a:rPr lang="en-US" sz="2200">
                <a:solidFill>
                  <a:schemeClr val="dk1"/>
                </a:solidFill>
                <a:latin typeface="Cambria"/>
                <a:ea typeface="Cambria"/>
                <a:cs typeface="Cambria"/>
                <a:sym typeface="Cambria"/>
              </a:rPr>
              <a:t>Parameter </a:t>
            </a:r>
            <a:r>
              <a:rPr lang="en-US" sz="2200">
                <a:solidFill>
                  <a:srgbClr val="FF0000"/>
                </a:solidFill>
                <a:latin typeface="Cambria"/>
                <a:ea typeface="Cambria"/>
                <a:cs typeface="Cambria"/>
                <a:sym typeface="Cambria"/>
              </a:rPr>
              <a:t>name</a:t>
            </a:r>
            <a:r>
              <a:rPr lang="en-US" sz="2200">
                <a:solidFill>
                  <a:schemeClr val="dk1"/>
                </a:solidFill>
                <a:latin typeface="Cambria"/>
                <a:ea typeface="Cambria"/>
                <a:cs typeface="Cambria"/>
                <a:sym typeface="Cambria"/>
              </a:rPr>
              <a:t>, </a:t>
            </a:r>
            <a:r>
              <a:rPr lang="en-US" sz="2200">
                <a:solidFill>
                  <a:srgbClr val="FF0000"/>
                </a:solidFill>
                <a:latin typeface="Cambria"/>
                <a:ea typeface="Cambria"/>
                <a:cs typeface="Cambria"/>
                <a:sym typeface="Cambria"/>
              </a:rPr>
              <a:t>mod</a:t>
            </a:r>
            <a:r>
              <a:rPr lang="en-US" sz="2200">
                <a:solidFill>
                  <a:schemeClr val="dk1"/>
                </a:solidFill>
                <a:latin typeface="Cambria"/>
                <a:ea typeface="Cambria"/>
                <a:cs typeface="Cambria"/>
                <a:sym typeface="Cambria"/>
              </a:rPr>
              <a:t> and </a:t>
            </a:r>
            <a:r>
              <a:rPr lang="en-US" sz="2200">
                <a:solidFill>
                  <a:srgbClr val="FF0000"/>
                </a:solidFill>
                <a:latin typeface="Cambria"/>
                <a:ea typeface="Cambria"/>
                <a:cs typeface="Cambria"/>
                <a:sym typeface="Cambria"/>
              </a:rPr>
              <a:t>data type </a:t>
            </a:r>
            <a:r>
              <a:rPr lang="en-US" sz="2200">
                <a:solidFill>
                  <a:schemeClr val="dk1"/>
                </a:solidFill>
                <a:latin typeface="Cambria"/>
                <a:ea typeface="Cambria"/>
                <a:cs typeface="Cambria"/>
                <a:sym typeface="Cambria"/>
              </a:rPr>
              <a:t>are enclosed in parentheses, each is separated by a comma. </a:t>
            </a:r>
            <a:endParaRPr/>
          </a:p>
          <a:p>
            <a:pPr indent="-285750" lvl="0" marL="285750" marR="0" rtl="0" algn="just">
              <a:spcBef>
                <a:spcPts val="0"/>
              </a:spcBef>
              <a:spcAft>
                <a:spcPts val="0"/>
              </a:spcAft>
              <a:buClr>
                <a:schemeClr val="dk1"/>
              </a:buClr>
              <a:buSzPts val="2200"/>
              <a:buFont typeface="Noto Sans Symbols"/>
              <a:buChar char="⮚"/>
            </a:pPr>
            <a:r>
              <a:rPr lang="en-US" sz="2200">
                <a:solidFill>
                  <a:schemeClr val="dk1"/>
                </a:solidFill>
                <a:latin typeface="Cambria"/>
                <a:ea typeface="Cambria"/>
                <a:cs typeface="Cambria"/>
                <a:sym typeface="Cambria"/>
              </a:rPr>
              <a:t>Parameter </a:t>
            </a:r>
            <a:r>
              <a:rPr lang="en-US" sz="2200">
                <a:solidFill>
                  <a:srgbClr val="FF0000"/>
                </a:solidFill>
                <a:latin typeface="Cambria"/>
                <a:ea typeface="Cambria"/>
                <a:cs typeface="Cambria"/>
                <a:sym typeface="Cambria"/>
              </a:rPr>
              <a:t>mod</a:t>
            </a:r>
            <a:r>
              <a:rPr lang="en-US" sz="2200">
                <a:solidFill>
                  <a:schemeClr val="dk1"/>
                </a:solidFill>
                <a:latin typeface="Cambria"/>
                <a:ea typeface="Cambria"/>
                <a:cs typeface="Cambria"/>
                <a:sym typeface="Cambria"/>
              </a:rPr>
              <a:t>: describes how the procedure change the value. It can be:</a:t>
            </a:r>
            <a:endParaRPr/>
          </a:p>
          <a:p>
            <a:pPr indent="0" lvl="1" marL="457200" marR="0" rtl="0" algn="just">
              <a:spcBef>
                <a:spcPts val="0"/>
              </a:spcBef>
              <a:spcAft>
                <a:spcPts val="0"/>
              </a:spcAft>
              <a:buNone/>
            </a:pPr>
            <a:r>
              <a:rPr b="0" i="0" lang="en-US" sz="2200" u="none" cap="none" strike="noStrike">
                <a:solidFill>
                  <a:schemeClr val="dk1"/>
                </a:solidFill>
                <a:latin typeface="Cambria"/>
                <a:ea typeface="Cambria"/>
                <a:cs typeface="Cambria"/>
                <a:sym typeface="Cambria"/>
              </a:rPr>
              <a:t>1.</a:t>
            </a:r>
            <a:r>
              <a:rPr b="0" i="0" lang="en-US" sz="2200" u="none" cap="none" strike="noStrike">
                <a:solidFill>
                  <a:srgbClr val="FF0000"/>
                </a:solidFill>
                <a:latin typeface="Cambria"/>
                <a:ea typeface="Cambria"/>
                <a:cs typeface="Cambria"/>
                <a:sym typeface="Cambria"/>
              </a:rPr>
              <a:t> IN</a:t>
            </a:r>
            <a:r>
              <a:rPr b="0" i="0" lang="en-US" sz="2200" u="none" cap="none" strike="noStrike">
                <a:solidFill>
                  <a:schemeClr val="dk1"/>
                </a:solidFill>
                <a:latin typeface="Cambria"/>
                <a:ea typeface="Cambria"/>
                <a:cs typeface="Cambria"/>
                <a:sym typeface="Cambria"/>
              </a:rPr>
              <a:t>: passed parameter is a Read only value. Cannot be changed by the procedure</a:t>
            </a:r>
            <a:endParaRPr/>
          </a:p>
          <a:p>
            <a:pPr indent="0" lvl="1" marL="457200" marR="0" rtl="0" algn="just">
              <a:spcBef>
                <a:spcPts val="0"/>
              </a:spcBef>
              <a:spcAft>
                <a:spcPts val="0"/>
              </a:spcAft>
              <a:buNone/>
            </a:pPr>
            <a:r>
              <a:rPr b="0" i="0" lang="en-US" sz="2200" u="none" cap="none" strike="noStrike">
                <a:solidFill>
                  <a:schemeClr val="dk1"/>
                </a:solidFill>
                <a:latin typeface="Cambria"/>
                <a:ea typeface="Cambria"/>
                <a:cs typeface="Cambria"/>
                <a:sym typeface="Cambria"/>
              </a:rPr>
              <a:t>2.</a:t>
            </a:r>
            <a:r>
              <a:rPr b="0" i="0" lang="en-US" sz="2200" u="none" cap="none" strike="noStrike">
                <a:solidFill>
                  <a:srgbClr val="FF0000"/>
                </a:solidFill>
                <a:latin typeface="Cambria"/>
                <a:ea typeface="Cambria"/>
                <a:cs typeface="Cambria"/>
                <a:sym typeface="Cambria"/>
              </a:rPr>
              <a:t> OUT</a:t>
            </a:r>
            <a:r>
              <a:rPr b="0" i="0" lang="en-US" sz="2200" u="none" cap="none" strike="noStrike">
                <a:solidFill>
                  <a:schemeClr val="dk1"/>
                </a:solidFill>
                <a:latin typeface="Cambria"/>
                <a:ea typeface="Cambria"/>
                <a:cs typeface="Cambria"/>
                <a:sym typeface="Cambria"/>
              </a:rPr>
              <a:t>: write-only value. Always comes on the left side of an assignment statement</a:t>
            </a:r>
            <a:endParaRPr/>
          </a:p>
          <a:p>
            <a:pPr indent="0" lvl="1" marL="457200" marR="0" rtl="0" algn="just">
              <a:spcBef>
                <a:spcPts val="0"/>
              </a:spcBef>
              <a:spcAft>
                <a:spcPts val="0"/>
              </a:spcAft>
              <a:buNone/>
            </a:pPr>
            <a:r>
              <a:rPr b="0" i="0" lang="en-US" sz="2200" u="none" cap="none" strike="noStrike">
                <a:solidFill>
                  <a:schemeClr val="dk1"/>
                </a:solidFill>
                <a:latin typeface="Cambria"/>
                <a:ea typeface="Cambria"/>
                <a:cs typeface="Cambria"/>
                <a:sym typeface="Cambria"/>
              </a:rPr>
              <a:t>3.</a:t>
            </a:r>
            <a:r>
              <a:rPr b="0" i="0" lang="en-US" sz="2200" u="none" cap="none" strike="noStrike">
                <a:solidFill>
                  <a:srgbClr val="FF0000"/>
                </a:solidFill>
                <a:latin typeface="Cambria"/>
                <a:ea typeface="Cambria"/>
                <a:cs typeface="Cambria"/>
                <a:sym typeface="Cambria"/>
              </a:rPr>
              <a:t> IN OUT</a:t>
            </a:r>
            <a:r>
              <a:rPr b="0" i="0" lang="en-US" sz="2200" u="none" cap="none" strike="noStrike">
                <a:solidFill>
                  <a:schemeClr val="dk1"/>
                </a:solidFill>
                <a:latin typeface="Cambria"/>
                <a:ea typeface="Cambria"/>
                <a:cs typeface="Cambria"/>
                <a:sym typeface="Cambria"/>
              </a:rPr>
              <a:t>: its value can be changed</a:t>
            </a:r>
            <a:endParaRPr/>
          </a:p>
          <a:p>
            <a:pPr indent="-146050" lvl="0" marL="285750" marR="0" rtl="0" algn="just">
              <a:spcBef>
                <a:spcPts val="0"/>
              </a:spcBef>
              <a:spcAft>
                <a:spcPts val="0"/>
              </a:spcAft>
              <a:buClr>
                <a:schemeClr val="dk1"/>
              </a:buClr>
              <a:buSzPts val="2200"/>
              <a:buFont typeface="Noto Sans Symbols"/>
              <a:buNone/>
            </a:pPr>
            <a:r>
              <a:t/>
            </a:r>
            <a:endParaRPr sz="2200">
              <a:solidFill>
                <a:schemeClr val="dk1"/>
              </a:solidFill>
              <a:latin typeface="Cambria"/>
              <a:ea typeface="Cambria"/>
              <a:cs typeface="Cambria"/>
              <a:sym typeface="Cambria"/>
            </a:endParaRPr>
          </a:p>
        </p:txBody>
      </p:sp>
      <p:sp>
        <p:nvSpPr>
          <p:cNvPr id="263" name="Google Shape;263;p30"/>
          <p:cNvSpPr txBox="1"/>
          <p:nvPr/>
        </p:nvSpPr>
        <p:spPr>
          <a:xfrm>
            <a:off x="0" y="108523"/>
            <a:ext cx="11024315" cy="4977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ambria"/>
              <a:buNone/>
            </a:pPr>
            <a:r>
              <a:rPr b="1" lang="en-US" sz="3200">
                <a:solidFill>
                  <a:schemeClr val="dk1"/>
                </a:solidFill>
                <a:latin typeface="Cambria"/>
                <a:ea typeface="Cambria"/>
                <a:cs typeface="Cambria"/>
                <a:sym typeface="Cambria"/>
              </a:rPr>
              <a:t>Stored Procedure(Stored Programs)</a:t>
            </a:r>
            <a:endParaRPr b="1" sz="3200">
              <a:solidFill>
                <a:schemeClr val="dk1"/>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nvSpPr>
        <p:spPr>
          <a:xfrm>
            <a:off x="1646501" y="894339"/>
            <a:ext cx="5562601" cy="31239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EXAMPLE: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CREATE OR REPLACE PROCEDURE greetings </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AS </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BEGIN </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dbms_output.put_line('Hello World!'); </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END; </a:t>
            </a:r>
            <a:endParaRPr/>
          </a:p>
          <a:p>
            <a:pPr indent="0" lvl="0" marL="0" marR="0" rtl="0" algn="l">
              <a:spcBef>
                <a:spcPts val="0"/>
              </a:spcBef>
              <a:spcAft>
                <a:spcPts val="0"/>
              </a:spcAft>
              <a:buNone/>
            </a:pPr>
            <a:r>
              <a:t/>
            </a:r>
            <a:endParaRPr b="1" sz="500">
              <a:solidFill>
                <a:schemeClr val="dk1"/>
              </a:solidFill>
              <a:latin typeface="Cambria"/>
              <a:ea typeface="Cambria"/>
              <a:cs typeface="Cambria"/>
              <a:sym typeface="Cambria"/>
            </a:endParaRPr>
          </a:p>
        </p:txBody>
      </p:sp>
      <p:sp>
        <p:nvSpPr>
          <p:cNvPr id="269" name="Google Shape;269;p31"/>
          <p:cNvSpPr txBox="1"/>
          <p:nvPr/>
        </p:nvSpPr>
        <p:spPr>
          <a:xfrm>
            <a:off x="7394431" y="1231808"/>
            <a:ext cx="2290353"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mbria"/>
                <a:ea typeface="Cambria"/>
                <a:cs typeface="Cambria"/>
                <a:sym typeface="Cambria"/>
              </a:rPr>
              <a:t>The following example creates a simple procedure that displays the string 'Hello World!' on the screen when executed.</a:t>
            </a:r>
            <a:endParaRPr/>
          </a:p>
        </p:txBody>
      </p:sp>
      <p:sp>
        <p:nvSpPr>
          <p:cNvPr id="270" name="Google Shape;270;p31"/>
          <p:cNvSpPr txBox="1"/>
          <p:nvPr/>
        </p:nvSpPr>
        <p:spPr>
          <a:xfrm>
            <a:off x="1500631" y="4902899"/>
            <a:ext cx="6176555"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mbria"/>
                <a:ea typeface="Cambria"/>
                <a:cs typeface="Cambria"/>
                <a:sym typeface="Cambria"/>
              </a:rPr>
              <a:t>EXECUTE greetings;</a:t>
            </a:r>
            <a:endParaRPr b="1" sz="2200">
              <a:solidFill>
                <a:schemeClr val="dk1"/>
              </a:solidFill>
              <a:latin typeface="Cambria"/>
              <a:ea typeface="Cambria"/>
              <a:cs typeface="Cambria"/>
              <a:sym typeface="Cambria"/>
            </a:endParaRPr>
          </a:p>
        </p:txBody>
      </p:sp>
      <p:sp>
        <p:nvSpPr>
          <p:cNvPr id="271" name="Google Shape;271;p31"/>
          <p:cNvSpPr txBox="1"/>
          <p:nvPr/>
        </p:nvSpPr>
        <p:spPr>
          <a:xfrm>
            <a:off x="7394431" y="4610510"/>
            <a:ext cx="229035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mbria"/>
                <a:ea typeface="Cambria"/>
                <a:cs typeface="Cambria"/>
                <a:sym typeface="Cambria"/>
              </a:rPr>
              <a:t>Command to Execute the Store Procedure</a:t>
            </a:r>
            <a:endParaRPr b="1" sz="2000">
              <a:solidFill>
                <a:srgbClr val="FF0000"/>
              </a:solidFill>
              <a:latin typeface="Roboto"/>
              <a:ea typeface="Roboto"/>
              <a:cs typeface="Roboto"/>
              <a:sym typeface="Roboto"/>
            </a:endParaRPr>
          </a:p>
        </p:txBody>
      </p:sp>
      <p:sp>
        <p:nvSpPr>
          <p:cNvPr id="272" name="Google Shape;272;p31"/>
          <p:cNvSpPr/>
          <p:nvPr/>
        </p:nvSpPr>
        <p:spPr>
          <a:xfrm>
            <a:off x="1500631" y="6129008"/>
            <a:ext cx="4143376"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mbria"/>
                <a:ea typeface="Cambria"/>
                <a:cs typeface="Cambria"/>
                <a:sym typeface="Cambria"/>
              </a:rPr>
              <a:t>Output: Hello World! </a:t>
            </a:r>
            <a:endParaRPr/>
          </a:p>
        </p:txBody>
      </p:sp>
      <p:sp>
        <p:nvSpPr>
          <p:cNvPr id="273" name="Google Shape;273;p31"/>
          <p:cNvSpPr txBox="1"/>
          <p:nvPr/>
        </p:nvSpPr>
        <p:spPr>
          <a:xfrm>
            <a:off x="0" y="108523"/>
            <a:ext cx="11024315" cy="4977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ambria"/>
              <a:buNone/>
            </a:pPr>
            <a:r>
              <a:rPr b="1" lang="en-US" sz="3200">
                <a:solidFill>
                  <a:schemeClr val="dk1"/>
                </a:solidFill>
                <a:latin typeface="Cambria"/>
                <a:ea typeface="Cambria"/>
                <a:cs typeface="Cambria"/>
                <a:sym typeface="Cambria"/>
              </a:rPr>
              <a:t>Stored Procedure(Stored Programs)</a:t>
            </a:r>
            <a:endParaRPr b="1" sz="3200">
              <a:solidFill>
                <a:schemeClr val="dk1"/>
              </a:solidFill>
              <a:latin typeface="Cambria"/>
              <a:ea typeface="Cambria"/>
              <a:cs typeface="Cambria"/>
              <a:sym typeface="Cambr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nvSpPr>
        <p:spPr>
          <a:xfrm>
            <a:off x="860890" y="907217"/>
            <a:ext cx="5562601" cy="56784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EXAMPLE:</a:t>
            </a:r>
            <a:endParaRPr/>
          </a:p>
          <a:p>
            <a:pPr indent="0" lvl="0" marL="0" marR="0" rtl="0" algn="l">
              <a:spcBef>
                <a:spcPts val="0"/>
              </a:spcBef>
              <a:spcAft>
                <a:spcPts val="0"/>
              </a:spcAft>
              <a:buNone/>
            </a:pPr>
            <a:r>
              <a:t/>
            </a:r>
            <a:endParaRPr b="1" sz="500">
              <a:solidFill>
                <a:schemeClr val="dk1"/>
              </a:solidFill>
              <a:latin typeface="Cambria"/>
              <a:ea typeface="Cambria"/>
              <a:cs typeface="Cambria"/>
              <a:sym typeface="Cambria"/>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Create or replace procedure account_update </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curr_acc_no IN varchar2,</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curr_name IN varchar2,</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curr_balance IN number</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IS</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BEGIN</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update account  	</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set balance = curr_balance</a:t>
            </a:r>
            <a:endParaRPr sz="2200">
              <a:solidFill>
                <a:schemeClr val="dk1"/>
              </a:solidFill>
              <a:latin typeface="Cambria"/>
              <a:ea typeface="Cambria"/>
              <a:cs typeface="Cambria"/>
              <a:sym typeface="Cambria"/>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where </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acc_no = curr_acc_no and</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name = curr_name;</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COMMIT;</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END;</a:t>
            </a:r>
            <a:endParaRPr/>
          </a:p>
        </p:txBody>
      </p:sp>
      <p:sp>
        <p:nvSpPr>
          <p:cNvPr id="279" name="Google Shape;279;p32"/>
          <p:cNvSpPr txBox="1"/>
          <p:nvPr/>
        </p:nvSpPr>
        <p:spPr>
          <a:xfrm>
            <a:off x="6670396" y="1083132"/>
            <a:ext cx="2290353"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mbria"/>
                <a:ea typeface="Cambria"/>
                <a:cs typeface="Cambria"/>
                <a:sym typeface="Cambria"/>
              </a:rPr>
              <a:t>The Following Stored Procedure updates the balance of the account for a given account number and name of the account.</a:t>
            </a:r>
            <a:endParaRPr b="1" sz="2000">
              <a:solidFill>
                <a:srgbClr val="FF0000"/>
              </a:solidFill>
              <a:latin typeface="Roboto"/>
              <a:ea typeface="Roboto"/>
              <a:cs typeface="Roboto"/>
              <a:sym typeface="Roboto"/>
            </a:endParaRPr>
          </a:p>
        </p:txBody>
      </p:sp>
      <p:sp>
        <p:nvSpPr>
          <p:cNvPr id="280" name="Google Shape;280;p32"/>
          <p:cNvSpPr txBox="1"/>
          <p:nvPr/>
        </p:nvSpPr>
        <p:spPr>
          <a:xfrm>
            <a:off x="5872471" y="5808577"/>
            <a:ext cx="6176555"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mbria"/>
                <a:ea typeface="Cambria"/>
                <a:cs typeface="Cambria"/>
                <a:sym typeface="Cambria"/>
              </a:rPr>
              <a:t>Execute account_update(‘A001’,’Patel’,125000);</a:t>
            </a:r>
            <a:endParaRPr b="1" sz="2200">
              <a:solidFill>
                <a:schemeClr val="dk1"/>
              </a:solidFill>
              <a:latin typeface="Cambria"/>
              <a:ea typeface="Cambria"/>
              <a:cs typeface="Cambria"/>
              <a:sym typeface="Cambria"/>
            </a:endParaRPr>
          </a:p>
        </p:txBody>
      </p:sp>
      <p:sp>
        <p:nvSpPr>
          <p:cNvPr id="281" name="Google Shape;281;p32"/>
          <p:cNvSpPr txBox="1"/>
          <p:nvPr/>
        </p:nvSpPr>
        <p:spPr>
          <a:xfrm>
            <a:off x="7923656" y="4792914"/>
            <a:ext cx="229035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mbria"/>
                <a:ea typeface="Cambria"/>
                <a:cs typeface="Cambria"/>
                <a:sym typeface="Cambria"/>
              </a:rPr>
              <a:t>Command to Execute the Store Procedure</a:t>
            </a:r>
            <a:endParaRPr b="1" sz="2000">
              <a:solidFill>
                <a:srgbClr val="FF0000"/>
              </a:solidFill>
              <a:latin typeface="Roboto"/>
              <a:ea typeface="Roboto"/>
              <a:cs typeface="Roboto"/>
              <a:sym typeface="Roboto"/>
            </a:endParaRPr>
          </a:p>
        </p:txBody>
      </p:sp>
      <p:sp>
        <p:nvSpPr>
          <p:cNvPr id="282" name="Google Shape;282;p32"/>
          <p:cNvSpPr txBox="1"/>
          <p:nvPr/>
        </p:nvSpPr>
        <p:spPr>
          <a:xfrm>
            <a:off x="0" y="108523"/>
            <a:ext cx="11024315" cy="4977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ambria"/>
              <a:buNone/>
            </a:pPr>
            <a:r>
              <a:rPr b="1" lang="en-US" sz="3200">
                <a:solidFill>
                  <a:schemeClr val="dk1"/>
                </a:solidFill>
                <a:latin typeface="Cambria"/>
                <a:ea typeface="Cambria"/>
                <a:cs typeface="Cambria"/>
                <a:sym typeface="Cambria"/>
              </a:rPr>
              <a:t>Stored Procedure(Stored Programs)</a:t>
            </a:r>
            <a:endParaRPr b="1" sz="3200">
              <a:solidFill>
                <a:schemeClr val="dk1"/>
              </a:solidFill>
              <a:latin typeface="Cambria"/>
              <a:ea typeface="Cambria"/>
              <a:cs typeface="Cambria"/>
              <a:sym typeface="Cambria"/>
            </a:endParaRPr>
          </a:p>
        </p:txBody>
      </p:sp>
      <p:sp>
        <p:nvSpPr>
          <p:cNvPr id="283" name="Google Shape;283;p32"/>
          <p:cNvSpPr/>
          <p:nvPr/>
        </p:nvSpPr>
        <p:spPr>
          <a:xfrm>
            <a:off x="5512157" y="4662152"/>
            <a:ext cx="6536869" cy="1918952"/>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2" y="0"/>
            <a:ext cx="12192002"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Procedure Example</a:t>
            </a:r>
            <a:endParaRPr/>
          </a:p>
        </p:txBody>
      </p:sp>
      <p:sp>
        <p:nvSpPr>
          <p:cNvPr id="289" name="Google Shape;289;p33"/>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lang="en-US"/>
              <a:t>To delete Procedure: </a:t>
            </a:r>
            <a:endParaRPr/>
          </a:p>
          <a:p>
            <a:pPr indent="-265113" lvl="0" marL="265113" rtl="0" algn="just">
              <a:lnSpc>
                <a:spcPct val="90000"/>
              </a:lnSpc>
              <a:spcBef>
                <a:spcPts val="1000"/>
              </a:spcBef>
              <a:spcAft>
                <a:spcPts val="0"/>
              </a:spcAft>
              <a:buClr>
                <a:schemeClr val="accent6"/>
              </a:buClr>
              <a:buSzPts val="2400"/>
              <a:buFont typeface="Noto Sans Symbols"/>
              <a:buChar char="🞂"/>
            </a:pPr>
            <a:r>
              <a:rPr lang="en-US"/>
              <a:t>Syntax: DROP PROCEDURE procedure-name; </a:t>
            </a:r>
            <a:endParaRPr/>
          </a:p>
          <a:p>
            <a:pPr indent="-265113" lvl="0" marL="265113" rtl="0" algn="just">
              <a:lnSpc>
                <a:spcPct val="90000"/>
              </a:lnSpc>
              <a:spcBef>
                <a:spcPts val="1000"/>
              </a:spcBef>
              <a:spcAft>
                <a:spcPts val="0"/>
              </a:spcAft>
              <a:buClr>
                <a:schemeClr val="accent6"/>
              </a:buClr>
              <a:buSzPts val="2400"/>
              <a:buFont typeface="Noto Sans Symbols"/>
              <a:buChar char="🞂"/>
            </a:pPr>
            <a:r>
              <a:rPr lang="en-US"/>
              <a:t>Example: DROP PROCEDURE greetings;</a:t>
            </a:r>
            <a:endParaRPr/>
          </a:p>
          <a:p>
            <a:pPr indent="-112713" lvl="0" marL="265113" rtl="0" algn="just">
              <a:lnSpc>
                <a:spcPct val="90000"/>
              </a:lnSpc>
              <a:spcBef>
                <a:spcPts val="1000"/>
              </a:spcBef>
              <a:spcAft>
                <a:spcPts val="0"/>
              </a:spcAft>
              <a:buClr>
                <a:schemeClr val="accent6"/>
              </a:buClr>
              <a:buSzPts val="2400"/>
              <a:buFont typeface="Noto Sans Symbols"/>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Procedure  Example</a:t>
            </a:r>
            <a:endParaRPr/>
          </a:p>
        </p:txBody>
      </p:sp>
      <p:sp>
        <p:nvSpPr>
          <p:cNvPr id="295" name="Google Shape;295;p34"/>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b="1" lang="en-US"/>
              <a:t>Example: Creates a simple procedure that displays the string 'Hello World!' on the screen when executed.</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CREATE OR REPLACE PROCEDURE greetings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AS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BEGIN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   dbms_output.put_line('Hello World!');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END;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a:t>
            </a:r>
            <a:endParaRPr/>
          </a:p>
        </p:txBody>
      </p:sp>
      <p:pic>
        <p:nvPicPr>
          <p:cNvPr id="296" name="Google Shape;296;p34"/>
          <p:cNvPicPr preferRelativeResize="0"/>
          <p:nvPr/>
        </p:nvPicPr>
        <p:blipFill rotWithShape="1">
          <a:blip r:embed="rId3">
            <a:alphaModFix/>
          </a:blip>
          <a:srcRect b="28269" l="0" r="84323" t="65384"/>
          <a:stretch/>
        </p:blipFill>
        <p:spPr>
          <a:xfrm>
            <a:off x="8018585" y="1670536"/>
            <a:ext cx="3801474" cy="865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500"/>
                                        <p:tgtEl>
                                          <p:spTgt spid="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500"/>
                                        <p:tgtEl>
                                          <p:spTgt spid="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500"/>
                                        <p:tgtEl>
                                          <p:spTgt spid="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500"/>
                                        <p:tgtEl>
                                          <p:spTgt spid="2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500"/>
                                        <p:tgtEl>
                                          <p:spTgt spid="2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5" st="5"/>
                                            </p:txEl>
                                          </p:spTgt>
                                        </p:tgtEl>
                                        <p:attrNameLst>
                                          <p:attrName>style.visibility</p:attrName>
                                        </p:attrNameLst>
                                      </p:cBhvr>
                                      <p:to>
                                        <p:strVal val="visible"/>
                                      </p:to>
                                    </p:set>
                                    <p:animEffect filter="fade" transition="in">
                                      <p:cBhvr>
                                        <p:cTn dur="500"/>
                                        <p:tgtEl>
                                          <p:spTgt spid="2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6" st="6"/>
                                            </p:txEl>
                                          </p:spTgt>
                                        </p:tgtEl>
                                        <p:attrNameLst>
                                          <p:attrName>style.visibility</p:attrName>
                                        </p:attrNameLst>
                                      </p:cBhvr>
                                      <p:to>
                                        <p:strVal val="visible"/>
                                      </p:to>
                                    </p:set>
                                    <p:animEffect filter="fade" transition="in">
                                      <p:cBhvr>
                                        <p:cTn dur="500"/>
                                        <p:tgtEl>
                                          <p:spTgt spid="29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Procedure Example</a:t>
            </a:r>
            <a:endParaRPr/>
          </a:p>
        </p:txBody>
      </p:sp>
      <p:sp>
        <p:nvSpPr>
          <p:cNvPr id="302" name="Google Shape;302;p35"/>
          <p:cNvSpPr txBox="1"/>
          <p:nvPr>
            <p:ph idx="1" type="body"/>
          </p:nvPr>
        </p:nvSpPr>
        <p:spPr>
          <a:xfrm>
            <a:off x="131180" y="849796"/>
            <a:ext cx="11929641" cy="362666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2400"/>
              <a:buNone/>
            </a:pPr>
            <a:r>
              <a:rPr b="1" lang="en-US">
                <a:latin typeface="Arial"/>
                <a:ea typeface="Arial"/>
                <a:cs typeface="Arial"/>
                <a:sym typeface="Arial"/>
              </a:rPr>
              <a:t>To execute Procedure: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Syntax: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BEGIN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   Procedure_Name;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END;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or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EXECUTE Procedure_Name;</a:t>
            </a:r>
            <a:endParaRPr/>
          </a:p>
          <a:p>
            <a:pPr indent="0" lvl="0" marL="0" rtl="0" algn="just">
              <a:lnSpc>
                <a:spcPct val="90000"/>
              </a:lnSpc>
              <a:spcBef>
                <a:spcPts val="1000"/>
              </a:spcBef>
              <a:spcAft>
                <a:spcPts val="0"/>
              </a:spcAft>
              <a:buSzPts val="2400"/>
              <a:buNone/>
            </a:pPr>
            <a:r>
              <a:t/>
            </a:r>
            <a:endParaRPr>
              <a:latin typeface="Arial"/>
              <a:ea typeface="Arial"/>
              <a:cs typeface="Arial"/>
              <a:sym typeface="Arial"/>
            </a:endParaRPr>
          </a:p>
          <a:p>
            <a:pPr indent="0" lvl="0" marL="0" rtl="0" algn="just">
              <a:lnSpc>
                <a:spcPct val="90000"/>
              </a:lnSpc>
              <a:spcBef>
                <a:spcPts val="1000"/>
              </a:spcBef>
              <a:spcAft>
                <a:spcPts val="0"/>
              </a:spcAft>
              <a:buSzPts val="2400"/>
              <a:buNone/>
            </a:pPr>
            <a:r>
              <a:t/>
            </a:r>
            <a:endParaRPr>
              <a:latin typeface="Arial"/>
              <a:ea typeface="Arial"/>
              <a:cs typeface="Arial"/>
              <a:sym typeface="Arial"/>
            </a:endParaRPr>
          </a:p>
          <a:p>
            <a:pPr indent="0" lvl="0" marL="0" rtl="0" algn="just">
              <a:lnSpc>
                <a:spcPct val="90000"/>
              </a:lnSpc>
              <a:spcBef>
                <a:spcPts val="1000"/>
              </a:spcBef>
              <a:spcAft>
                <a:spcPts val="0"/>
              </a:spcAft>
              <a:buSzPts val="2400"/>
              <a:buNone/>
            </a:pPr>
            <a:r>
              <a:t/>
            </a:r>
            <a:endParaRPr>
              <a:latin typeface="Arial"/>
              <a:ea typeface="Arial"/>
              <a:cs typeface="Arial"/>
              <a:sym typeface="Arial"/>
            </a:endParaRPr>
          </a:p>
          <a:p>
            <a:pPr indent="0" lvl="0" marL="0" rtl="0" algn="just">
              <a:lnSpc>
                <a:spcPct val="90000"/>
              </a:lnSpc>
              <a:spcBef>
                <a:spcPts val="1000"/>
              </a:spcBef>
              <a:spcAft>
                <a:spcPts val="0"/>
              </a:spcAft>
              <a:buSzPts val="2400"/>
              <a:buNone/>
            </a:pPr>
            <a:r>
              <a:rPr lang="en-US">
                <a:latin typeface="Arial"/>
                <a:ea typeface="Arial"/>
                <a:cs typeface="Arial"/>
                <a:sym typeface="Arial"/>
              </a:rPr>
              <a:t>Example: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BEGIN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   greetings;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END;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or </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EXECUTE greetings;</a:t>
            </a:r>
            <a:endParaRPr/>
          </a:p>
          <a:p>
            <a:pPr indent="0" lvl="0" marL="0" rtl="0" algn="just">
              <a:lnSpc>
                <a:spcPct val="90000"/>
              </a:lnSpc>
              <a:spcBef>
                <a:spcPts val="1000"/>
              </a:spcBef>
              <a:spcAft>
                <a:spcPts val="0"/>
              </a:spcAft>
              <a:buSzPts val="2400"/>
              <a:buNone/>
            </a:pPr>
            <a:r>
              <a:rPr lang="en-US">
                <a:latin typeface="Arial"/>
                <a:ea typeface="Arial"/>
                <a:cs typeface="Arial"/>
                <a:sym typeface="Arial"/>
              </a:rPr>
              <a:t> </a:t>
            </a:r>
            <a:endParaRPr/>
          </a:p>
          <a:p>
            <a:pPr indent="0" lvl="0" marL="0" rtl="0" algn="just">
              <a:lnSpc>
                <a:spcPct val="90000"/>
              </a:lnSpc>
              <a:spcBef>
                <a:spcPts val="1000"/>
              </a:spcBef>
              <a:spcAft>
                <a:spcPts val="0"/>
              </a:spcAft>
              <a:buSzPts val="2400"/>
              <a:buNone/>
            </a:pPr>
            <a:r>
              <a:t/>
            </a:r>
            <a:endParaRPr>
              <a:latin typeface="Arial"/>
              <a:ea typeface="Arial"/>
              <a:cs typeface="Arial"/>
              <a:sym typeface="Arial"/>
            </a:endParaRPr>
          </a:p>
        </p:txBody>
      </p:sp>
      <p:pic>
        <p:nvPicPr>
          <p:cNvPr id="303" name="Google Shape;303;p35"/>
          <p:cNvPicPr preferRelativeResize="0"/>
          <p:nvPr/>
        </p:nvPicPr>
        <p:blipFill rotWithShape="1">
          <a:blip r:embed="rId3">
            <a:alphaModFix/>
          </a:blip>
          <a:srcRect b="26346" l="0" r="80971" t="63462"/>
          <a:stretch/>
        </p:blipFill>
        <p:spPr>
          <a:xfrm>
            <a:off x="4107765" y="4825219"/>
            <a:ext cx="3882683" cy="11692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5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5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5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500"/>
                                        <p:tgtEl>
                                          <p:spTgt spid="3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4" st="4"/>
                                            </p:txEl>
                                          </p:spTgt>
                                        </p:tgtEl>
                                        <p:attrNameLst>
                                          <p:attrName>style.visibility</p:attrName>
                                        </p:attrNameLst>
                                      </p:cBhvr>
                                      <p:to>
                                        <p:strVal val="visible"/>
                                      </p:to>
                                    </p:set>
                                    <p:animEffect filter="fade" transition="in">
                                      <p:cBhvr>
                                        <p:cTn dur="500"/>
                                        <p:tgtEl>
                                          <p:spTgt spid="3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5" st="5"/>
                                            </p:txEl>
                                          </p:spTgt>
                                        </p:tgtEl>
                                        <p:attrNameLst>
                                          <p:attrName>style.visibility</p:attrName>
                                        </p:attrNameLst>
                                      </p:cBhvr>
                                      <p:to>
                                        <p:strVal val="visible"/>
                                      </p:to>
                                    </p:set>
                                    <p:animEffect filter="fade" transition="in">
                                      <p:cBhvr>
                                        <p:cTn dur="500"/>
                                        <p:tgtEl>
                                          <p:spTgt spid="3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6" st="6"/>
                                            </p:txEl>
                                          </p:spTgt>
                                        </p:tgtEl>
                                        <p:attrNameLst>
                                          <p:attrName>style.visibility</p:attrName>
                                        </p:attrNameLst>
                                      </p:cBhvr>
                                      <p:to>
                                        <p:strVal val="visible"/>
                                      </p:to>
                                    </p:set>
                                    <p:animEffect filter="fade" transition="in">
                                      <p:cBhvr>
                                        <p:cTn dur="500"/>
                                        <p:tgtEl>
                                          <p:spTgt spid="3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7" st="7"/>
                                            </p:txEl>
                                          </p:spTgt>
                                        </p:tgtEl>
                                        <p:attrNameLst>
                                          <p:attrName>style.visibility</p:attrName>
                                        </p:attrNameLst>
                                      </p:cBhvr>
                                      <p:to>
                                        <p:strVal val="visible"/>
                                      </p:to>
                                    </p:set>
                                    <p:animEffect filter="fade" transition="in">
                                      <p:cBhvr>
                                        <p:cTn dur="500"/>
                                        <p:tgtEl>
                                          <p:spTgt spid="30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8" st="8"/>
                                            </p:txEl>
                                          </p:spTgt>
                                        </p:tgtEl>
                                        <p:attrNameLst>
                                          <p:attrName>style.visibility</p:attrName>
                                        </p:attrNameLst>
                                      </p:cBhvr>
                                      <p:to>
                                        <p:strVal val="visible"/>
                                      </p:to>
                                    </p:set>
                                    <p:animEffect filter="fade" transition="in">
                                      <p:cBhvr>
                                        <p:cTn dur="500"/>
                                        <p:tgtEl>
                                          <p:spTgt spid="30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9" st="9"/>
                                            </p:txEl>
                                          </p:spTgt>
                                        </p:tgtEl>
                                        <p:attrNameLst>
                                          <p:attrName>style.visibility</p:attrName>
                                        </p:attrNameLst>
                                      </p:cBhvr>
                                      <p:to>
                                        <p:strVal val="visible"/>
                                      </p:to>
                                    </p:set>
                                    <p:animEffect filter="fade" transition="in">
                                      <p:cBhvr>
                                        <p:cTn dur="500"/>
                                        <p:tgtEl>
                                          <p:spTgt spid="30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0" st="10"/>
                                            </p:txEl>
                                          </p:spTgt>
                                        </p:tgtEl>
                                        <p:attrNameLst>
                                          <p:attrName>style.visibility</p:attrName>
                                        </p:attrNameLst>
                                      </p:cBhvr>
                                      <p:to>
                                        <p:strVal val="visible"/>
                                      </p:to>
                                    </p:set>
                                    <p:animEffect filter="fade" transition="in">
                                      <p:cBhvr>
                                        <p:cTn dur="500"/>
                                        <p:tgtEl>
                                          <p:spTgt spid="30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1" st="11"/>
                                            </p:txEl>
                                          </p:spTgt>
                                        </p:tgtEl>
                                        <p:attrNameLst>
                                          <p:attrName>style.visibility</p:attrName>
                                        </p:attrNameLst>
                                      </p:cBhvr>
                                      <p:to>
                                        <p:strVal val="visible"/>
                                      </p:to>
                                    </p:set>
                                    <p:animEffect filter="fade" transition="in">
                                      <p:cBhvr>
                                        <p:cTn dur="500"/>
                                        <p:tgtEl>
                                          <p:spTgt spid="30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2" st="12"/>
                                            </p:txEl>
                                          </p:spTgt>
                                        </p:tgtEl>
                                        <p:attrNameLst>
                                          <p:attrName>style.visibility</p:attrName>
                                        </p:attrNameLst>
                                      </p:cBhvr>
                                      <p:to>
                                        <p:strVal val="visible"/>
                                      </p:to>
                                    </p:set>
                                    <p:animEffect filter="fade" transition="in">
                                      <p:cBhvr>
                                        <p:cTn dur="500"/>
                                        <p:tgtEl>
                                          <p:spTgt spid="30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3" st="13"/>
                                            </p:txEl>
                                          </p:spTgt>
                                        </p:tgtEl>
                                        <p:attrNameLst>
                                          <p:attrName>style.visibility</p:attrName>
                                        </p:attrNameLst>
                                      </p:cBhvr>
                                      <p:to>
                                        <p:strVal val="visible"/>
                                      </p:to>
                                    </p:set>
                                    <p:animEffect filter="fade" transition="in">
                                      <p:cBhvr>
                                        <p:cTn dur="500"/>
                                        <p:tgtEl>
                                          <p:spTgt spid="30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4" st="14"/>
                                            </p:txEl>
                                          </p:spTgt>
                                        </p:tgtEl>
                                        <p:attrNameLst>
                                          <p:attrName>style.visibility</p:attrName>
                                        </p:attrNameLst>
                                      </p:cBhvr>
                                      <p:to>
                                        <p:strVal val="visible"/>
                                      </p:to>
                                    </p:set>
                                    <p:animEffect filter="fade" transition="in">
                                      <p:cBhvr>
                                        <p:cTn dur="500"/>
                                        <p:tgtEl>
                                          <p:spTgt spid="30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5" st="15"/>
                                            </p:txEl>
                                          </p:spTgt>
                                        </p:tgtEl>
                                        <p:attrNameLst>
                                          <p:attrName>style.visibility</p:attrName>
                                        </p:attrNameLst>
                                      </p:cBhvr>
                                      <p:to>
                                        <p:strVal val="visible"/>
                                      </p:to>
                                    </p:set>
                                    <p:animEffect filter="fade" transition="in">
                                      <p:cBhvr>
                                        <p:cTn dur="500"/>
                                        <p:tgtEl>
                                          <p:spTgt spid="302">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6" st="16"/>
                                            </p:txEl>
                                          </p:spTgt>
                                        </p:tgtEl>
                                        <p:attrNameLst>
                                          <p:attrName>style.visibility</p:attrName>
                                        </p:attrNameLst>
                                      </p:cBhvr>
                                      <p:to>
                                        <p:strVal val="visible"/>
                                      </p:to>
                                    </p:set>
                                    <p:animEffect filter="fade" transition="in">
                                      <p:cBhvr>
                                        <p:cTn dur="500"/>
                                        <p:tgtEl>
                                          <p:spTgt spid="302">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7" st="17"/>
                                            </p:txEl>
                                          </p:spTgt>
                                        </p:tgtEl>
                                        <p:attrNameLst>
                                          <p:attrName>style.visibility</p:attrName>
                                        </p:attrNameLst>
                                      </p:cBhvr>
                                      <p:to>
                                        <p:strVal val="visible"/>
                                      </p:to>
                                    </p:set>
                                    <p:animEffect filter="fade" transition="in">
                                      <p:cBhvr>
                                        <p:cTn dur="500"/>
                                        <p:tgtEl>
                                          <p:spTgt spid="302">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8" st="18"/>
                                            </p:txEl>
                                          </p:spTgt>
                                        </p:tgtEl>
                                        <p:attrNameLst>
                                          <p:attrName>style.visibility</p:attrName>
                                        </p:attrNameLst>
                                      </p:cBhvr>
                                      <p:to>
                                        <p:strVal val="visible"/>
                                      </p:to>
                                    </p:set>
                                    <p:animEffect filter="fade" transition="in">
                                      <p:cBhvr>
                                        <p:cTn dur="500"/>
                                        <p:tgtEl>
                                          <p:spTgt spid="302">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9" st="19"/>
                                            </p:txEl>
                                          </p:spTgt>
                                        </p:tgtEl>
                                        <p:attrNameLst>
                                          <p:attrName>style.visibility</p:attrName>
                                        </p:attrNameLst>
                                      </p:cBhvr>
                                      <p:to>
                                        <p:strVal val="visible"/>
                                      </p:to>
                                    </p:set>
                                    <p:animEffect filter="fade" transition="in">
                                      <p:cBhvr>
                                        <p:cTn dur="500"/>
                                        <p:tgtEl>
                                          <p:spTgt spid="302">
                                            <p:txEl>
                                              <p:pRg end="19" st="1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Procedure Example</a:t>
            </a:r>
            <a:endParaRPr/>
          </a:p>
        </p:txBody>
      </p:sp>
      <p:sp>
        <p:nvSpPr>
          <p:cNvPr id="309" name="Google Shape;309;p36"/>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b="1" lang="en-US"/>
              <a:t>Write procedure computes the square of value of a passed value. (This example shows how we can use the same parameter to accept a value and then return another result.)</a:t>
            </a:r>
            <a:endParaRPr/>
          </a:p>
        </p:txBody>
      </p:sp>
      <p:sp>
        <p:nvSpPr>
          <p:cNvPr id="310" name="Google Shape;310;p36"/>
          <p:cNvSpPr txBox="1"/>
          <p:nvPr/>
        </p:nvSpPr>
        <p:spPr>
          <a:xfrm>
            <a:off x="354842" y="1596788"/>
            <a:ext cx="11641539" cy="4873143"/>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DECLARE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a number;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PROCEDURE squareNum(x IN OUT number) IS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BEGIN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x := x * x;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END;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BEGIN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a:= 23;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squareNum(a);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   dbms_output.put_line(' Square of (23): ' || a);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END; </a:t>
            </a:r>
            <a:endParaRPr/>
          </a:p>
          <a:p>
            <a:pPr indent="0" lvl="0" marL="0" marR="0" rtl="0" algn="just">
              <a:lnSpc>
                <a:spcPct val="90000"/>
              </a:lnSpc>
              <a:spcBef>
                <a:spcPts val="1000"/>
              </a:spcBef>
              <a:spcAft>
                <a:spcPts val="0"/>
              </a:spcAft>
              <a:buClr>
                <a:schemeClr val="accent6"/>
              </a:buClr>
              <a:buSzPts val="2000"/>
              <a:buFont typeface="Noto Sans Symbols"/>
              <a:buNone/>
            </a:pPr>
            <a:r>
              <a:rPr lang="en-US" sz="2000">
                <a:solidFill>
                  <a:schemeClr val="dk1"/>
                </a:solidFill>
                <a:latin typeface="Arial"/>
                <a:ea typeface="Arial"/>
                <a:cs typeface="Arial"/>
                <a:sym typeface="Arial"/>
              </a:rPr>
              <a:t>/</a:t>
            </a:r>
            <a:endParaRPr/>
          </a:p>
        </p:txBody>
      </p:sp>
      <p:pic>
        <p:nvPicPr>
          <p:cNvPr id="311" name="Google Shape;311;p36"/>
          <p:cNvPicPr preferRelativeResize="0"/>
          <p:nvPr/>
        </p:nvPicPr>
        <p:blipFill rotWithShape="1">
          <a:blip r:embed="rId3">
            <a:alphaModFix/>
          </a:blip>
          <a:srcRect b="26731" l="0" r="87999" t="63845"/>
          <a:stretch/>
        </p:blipFill>
        <p:spPr>
          <a:xfrm>
            <a:off x="7441808" y="2454810"/>
            <a:ext cx="3575897" cy="15785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5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animEffect filter="fade" transition="in">
                                      <p:cBhvr>
                                        <p:cTn dur="500"/>
                                        <p:tgtEl>
                                          <p:spTgt spid="3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animEffect filter="fade" transition="in">
                                      <p:cBhvr>
                                        <p:cTn dur="500"/>
                                        <p:tgtEl>
                                          <p:spTgt spid="3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animEffect filter="fade" transition="in">
                                      <p:cBhvr>
                                        <p:cTn dur="500"/>
                                        <p:tgtEl>
                                          <p:spTgt spid="3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3" st="3"/>
                                            </p:txEl>
                                          </p:spTgt>
                                        </p:tgtEl>
                                        <p:attrNameLst>
                                          <p:attrName>style.visibility</p:attrName>
                                        </p:attrNameLst>
                                      </p:cBhvr>
                                      <p:to>
                                        <p:strVal val="visible"/>
                                      </p:to>
                                    </p:set>
                                    <p:animEffect filter="fade" transition="in">
                                      <p:cBhvr>
                                        <p:cTn dur="500"/>
                                        <p:tgtEl>
                                          <p:spTgt spid="3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4" st="4"/>
                                            </p:txEl>
                                          </p:spTgt>
                                        </p:tgtEl>
                                        <p:attrNameLst>
                                          <p:attrName>style.visibility</p:attrName>
                                        </p:attrNameLst>
                                      </p:cBhvr>
                                      <p:to>
                                        <p:strVal val="visible"/>
                                      </p:to>
                                    </p:set>
                                    <p:animEffect filter="fade" transition="in">
                                      <p:cBhvr>
                                        <p:cTn dur="500"/>
                                        <p:tgtEl>
                                          <p:spTgt spid="3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5" st="5"/>
                                            </p:txEl>
                                          </p:spTgt>
                                        </p:tgtEl>
                                        <p:attrNameLst>
                                          <p:attrName>style.visibility</p:attrName>
                                        </p:attrNameLst>
                                      </p:cBhvr>
                                      <p:to>
                                        <p:strVal val="visible"/>
                                      </p:to>
                                    </p:set>
                                    <p:animEffect filter="fade" transition="in">
                                      <p:cBhvr>
                                        <p:cTn dur="500"/>
                                        <p:tgtEl>
                                          <p:spTgt spid="3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6" st="6"/>
                                            </p:txEl>
                                          </p:spTgt>
                                        </p:tgtEl>
                                        <p:attrNameLst>
                                          <p:attrName>style.visibility</p:attrName>
                                        </p:attrNameLst>
                                      </p:cBhvr>
                                      <p:to>
                                        <p:strVal val="visible"/>
                                      </p:to>
                                    </p:set>
                                    <p:animEffect filter="fade" transition="in">
                                      <p:cBhvr>
                                        <p:cTn dur="500"/>
                                        <p:tgtEl>
                                          <p:spTgt spid="3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7" st="7"/>
                                            </p:txEl>
                                          </p:spTgt>
                                        </p:tgtEl>
                                        <p:attrNameLst>
                                          <p:attrName>style.visibility</p:attrName>
                                        </p:attrNameLst>
                                      </p:cBhvr>
                                      <p:to>
                                        <p:strVal val="visible"/>
                                      </p:to>
                                    </p:set>
                                    <p:animEffect filter="fade" transition="in">
                                      <p:cBhvr>
                                        <p:cTn dur="500"/>
                                        <p:tgtEl>
                                          <p:spTgt spid="3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8" st="8"/>
                                            </p:txEl>
                                          </p:spTgt>
                                        </p:tgtEl>
                                        <p:attrNameLst>
                                          <p:attrName>style.visibility</p:attrName>
                                        </p:attrNameLst>
                                      </p:cBhvr>
                                      <p:to>
                                        <p:strVal val="visible"/>
                                      </p:to>
                                    </p:set>
                                    <p:animEffect filter="fade" transition="in">
                                      <p:cBhvr>
                                        <p:cTn dur="500"/>
                                        <p:tgtEl>
                                          <p:spTgt spid="31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9" st="9"/>
                                            </p:txEl>
                                          </p:spTgt>
                                        </p:tgtEl>
                                        <p:attrNameLst>
                                          <p:attrName>style.visibility</p:attrName>
                                        </p:attrNameLst>
                                      </p:cBhvr>
                                      <p:to>
                                        <p:strVal val="visible"/>
                                      </p:to>
                                    </p:set>
                                    <p:animEffect filter="fade" transition="in">
                                      <p:cBhvr>
                                        <p:cTn dur="500"/>
                                        <p:tgtEl>
                                          <p:spTgt spid="31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10" st="10"/>
                                            </p:txEl>
                                          </p:spTgt>
                                        </p:tgtEl>
                                        <p:attrNameLst>
                                          <p:attrName>style.visibility</p:attrName>
                                        </p:attrNameLst>
                                      </p:cBhvr>
                                      <p:to>
                                        <p:strVal val="visible"/>
                                      </p:to>
                                    </p:set>
                                    <p:animEffect filter="fade" transition="in">
                                      <p:cBhvr>
                                        <p:cTn dur="500"/>
                                        <p:tgtEl>
                                          <p:spTgt spid="31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11" st="11"/>
                                            </p:txEl>
                                          </p:spTgt>
                                        </p:tgtEl>
                                        <p:attrNameLst>
                                          <p:attrName>style.visibility</p:attrName>
                                        </p:attrNameLst>
                                      </p:cBhvr>
                                      <p:to>
                                        <p:strVal val="visible"/>
                                      </p:to>
                                    </p:set>
                                    <p:animEffect filter="fade" transition="in">
                                      <p:cBhvr>
                                        <p:cTn dur="500"/>
                                        <p:tgtEl>
                                          <p:spTgt spid="310">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Procedure Example</a:t>
            </a:r>
            <a:endParaRPr/>
          </a:p>
        </p:txBody>
      </p:sp>
      <p:sp>
        <p:nvSpPr>
          <p:cNvPr id="317" name="Google Shape;317;p37"/>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b="1" lang="en-US"/>
              <a:t>Write a Procedure that finds the minimum of two values. (Here, the procedure takes two numbers using the IN mode and returns their minimum using the OUT parameters.)</a:t>
            </a:r>
            <a:endParaRPr/>
          </a:p>
          <a:p>
            <a:pPr indent="-112713" lvl="0" marL="265113" rtl="0" algn="just">
              <a:lnSpc>
                <a:spcPct val="90000"/>
              </a:lnSpc>
              <a:spcBef>
                <a:spcPts val="1000"/>
              </a:spcBef>
              <a:spcAft>
                <a:spcPts val="0"/>
              </a:spcAft>
              <a:buClr>
                <a:schemeClr val="accent6"/>
              </a:buClr>
              <a:buSzPts val="2400"/>
              <a:buFont typeface="Noto Sans Symbols"/>
              <a:buNone/>
            </a:pPr>
            <a:r>
              <a:t/>
            </a:r>
            <a:endParaRPr/>
          </a:p>
        </p:txBody>
      </p:sp>
      <p:sp>
        <p:nvSpPr>
          <p:cNvPr id="318" name="Google Shape;318;p37"/>
          <p:cNvSpPr txBox="1"/>
          <p:nvPr/>
        </p:nvSpPr>
        <p:spPr>
          <a:xfrm>
            <a:off x="354842" y="1596788"/>
            <a:ext cx="11641539" cy="4873143"/>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DECLARE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a number;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b number;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c number;</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PROCEDURE findMin(x IN number, y IN number, z OUT number) IS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BEGIN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IF x &lt; y THEN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z:= x;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ELSE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z:= y;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END IF;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END;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BEGIN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a:= 23;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b:= 45;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findMin(a, b, c);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dbms_output.put_line(' Minimum of (23, 45) : ' || c);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END;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pic>
        <p:nvPicPr>
          <p:cNvPr id="319" name="Google Shape;319;p37"/>
          <p:cNvPicPr preferRelativeResize="0"/>
          <p:nvPr/>
        </p:nvPicPr>
        <p:blipFill rotWithShape="1">
          <a:blip r:embed="rId3">
            <a:alphaModFix/>
          </a:blip>
          <a:srcRect b="26154" l="0" r="83458" t="63076"/>
          <a:stretch/>
        </p:blipFill>
        <p:spPr>
          <a:xfrm>
            <a:off x="6175611" y="3245567"/>
            <a:ext cx="4150075" cy="15189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5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5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5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5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5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500"/>
                                        <p:tgtEl>
                                          <p:spTgt spid="3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animEffect filter="fade" transition="in">
                                      <p:cBhvr>
                                        <p:cTn dur="500"/>
                                        <p:tgtEl>
                                          <p:spTgt spid="3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5" st="5"/>
                                            </p:txEl>
                                          </p:spTgt>
                                        </p:tgtEl>
                                        <p:attrNameLst>
                                          <p:attrName>style.visibility</p:attrName>
                                        </p:attrNameLst>
                                      </p:cBhvr>
                                      <p:to>
                                        <p:strVal val="visible"/>
                                      </p:to>
                                    </p:set>
                                    <p:animEffect filter="fade" transition="in">
                                      <p:cBhvr>
                                        <p:cTn dur="500"/>
                                        <p:tgtEl>
                                          <p:spTgt spid="3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6" st="6"/>
                                            </p:txEl>
                                          </p:spTgt>
                                        </p:tgtEl>
                                        <p:attrNameLst>
                                          <p:attrName>style.visibility</p:attrName>
                                        </p:attrNameLst>
                                      </p:cBhvr>
                                      <p:to>
                                        <p:strVal val="visible"/>
                                      </p:to>
                                    </p:set>
                                    <p:animEffect filter="fade" transition="in">
                                      <p:cBhvr>
                                        <p:cTn dur="500"/>
                                        <p:tgtEl>
                                          <p:spTgt spid="3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7" st="7"/>
                                            </p:txEl>
                                          </p:spTgt>
                                        </p:tgtEl>
                                        <p:attrNameLst>
                                          <p:attrName>style.visibility</p:attrName>
                                        </p:attrNameLst>
                                      </p:cBhvr>
                                      <p:to>
                                        <p:strVal val="visible"/>
                                      </p:to>
                                    </p:set>
                                    <p:animEffect filter="fade" transition="in">
                                      <p:cBhvr>
                                        <p:cTn dur="500"/>
                                        <p:tgtEl>
                                          <p:spTgt spid="31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8" st="8"/>
                                            </p:txEl>
                                          </p:spTgt>
                                        </p:tgtEl>
                                        <p:attrNameLst>
                                          <p:attrName>style.visibility</p:attrName>
                                        </p:attrNameLst>
                                      </p:cBhvr>
                                      <p:to>
                                        <p:strVal val="visible"/>
                                      </p:to>
                                    </p:set>
                                    <p:animEffect filter="fade" transition="in">
                                      <p:cBhvr>
                                        <p:cTn dur="500"/>
                                        <p:tgtEl>
                                          <p:spTgt spid="31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9" st="9"/>
                                            </p:txEl>
                                          </p:spTgt>
                                        </p:tgtEl>
                                        <p:attrNameLst>
                                          <p:attrName>style.visibility</p:attrName>
                                        </p:attrNameLst>
                                      </p:cBhvr>
                                      <p:to>
                                        <p:strVal val="visible"/>
                                      </p:to>
                                    </p:set>
                                    <p:animEffect filter="fade" transition="in">
                                      <p:cBhvr>
                                        <p:cTn dur="500"/>
                                        <p:tgtEl>
                                          <p:spTgt spid="31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0" st="10"/>
                                            </p:txEl>
                                          </p:spTgt>
                                        </p:tgtEl>
                                        <p:attrNameLst>
                                          <p:attrName>style.visibility</p:attrName>
                                        </p:attrNameLst>
                                      </p:cBhvr>
                                      <p:to>
                                        <p:strVal val="visible"/>
                                      </p:to>
                                    </p:set>
                                    <p:animEffect filter="fade" transition="in">
                                      <p:cBhvr>
                                        <p:cTn dur="500"/>
                                        <p:tgtEl>
                                          <p:spTgt spid="31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1" st="11"/>
                                            </p:txEl>
                                          </p:spTgt>
                                        </p:tgtEl>
                                        <p:attrNameLst>
                                          <p:attrName>style.visibility</p:attrName>
                                        </p:attrNameLst>
                                      </p:cBhvr>
                                      <p:to>
                                        <p:strVal val="visible"/>
                                      </p:to>
                                    </p:set>
                                    <p:animEffect filter="fade" transition="in">
                                      <p:cBhvr>
                                        <p:cTn dur="500"/>
                                        <p:tgtEl>
                                          <p:spTgt spid="31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2" st="12"/>
                                            </p:txEl>
                                          </p:spTgt>
                                        </p:tgtEl>
                                        <p:attrNameLst>
                                          <p:attrName>style.visibility</p:attrName>
                                        </p:attrNameLst>
                                      </p:cBhvr>
                                      <p:to>
                                        <p:strVal val="visible"/>
                                      </p:to>
                                    </p:set>
                                    <p:animEffect filter="fade" transition="in">
                                      <p:cBhvr>
                                        <p:cTn dur="500"/>
                                        <p:tgtEl>
                                          <p:spTgt spid="31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3" st="13"/>
                                            </p:txEl>
                                          </p:spTgt>
                                        </p:tgtEl>
                                        <p:attrNameLst>
                                          <p:attrName>style.visibility</p:attrName>
                                        </p:attrNameLst>
                                      </p:cBhvr>
                                      <p:to>
                                        <p:strVal val="visible"/>
                                      </p:to>
                                    </p:set>
                                    <p:animEffect filter="fade" transition="in">
                                      <p:cBhvr>
                                        <p:cTn dur="500"/>
                                        <p:tgtEl>
                                          <p:spTgt spid="31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4" st="14"/>
                                            </p:txEl>
                                          </p:spTgt>
                                        </p:tgtEl>
                                        <p:attrNameLst>
                                          <p:attrName>style.visibility</p:attrName>
                                        </p:attrNameLst>
                                      </p:cBhvr>
                                      <p:to>
                                        <p:strVal val="visible"/>
                                      </p:to>
                                    </p:set>
                                    <p:animEffect filter="fade" transition="in">
                                      <p:cBhvr>
                                        <p:cTn dur="500"/>
                                        <p:tgtEl>
                                          <p:spTgt spid="31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5" st="15"/>
                                            </p:txEl>
                                          </p:spTgt>
                                        </p:tgtEl>
                                        <p:attrNameLst>
                                          <p:attrName>style.visibility</p:attrName>
                                        </p:attrNameLst>
                                      </p:cBhvr>
                                      <p:to>
                                        <p:strVal val="visible"/>
                                      </p:to>
                                    </p:set>
                                    <p:animEffect filter="fade" transition="in">
                                      <p:cBhvr>
                                        <p:cTn dur="500"/>
                                        <p:tgtEl>
                                          <p:spTgt spid="31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6" st="16"/>
                                            </p:txEl>
                                          </p:spTgt>
                                        </p:tgtEl>
                                        <p:attrNameLst>
                                          <p:attrName>style.visibility</p:attrName>
                                        </p:attrNameLst>
                                      </p:cBhvr>
                                      <p:to>
                                        <p:strVal val="visible"/>
                                      </p:to>
                                    </p:set>
                                    <p:animEffect filter="fade" transition="in">
                                      <p:cBhvr>
                                        <p:cTn dur="500"/>
                                        <p:tgtEl>
                                          <p:spTgt spid="318">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7" st="17"/>
                                            </p:txEl>
                                          </p:spTgt>
                                        </p:tgtEl>
                                        <p:attrNameLst>
                                          <p:attrName>style.visibility</p:attrName>
                                        </p:attrNameLst>
                                      </p:cBhvr>
                                      <p:to>
                                        <p:strVal val="visible"/>
                                      </p:to>
                                    </p:set>
                                    <p:animEffect filter="fade" transition="in">
                                      <p:cBhvr>
                                        <p:cTn dur="500"/>
                                        <p:tgtEl>
                                          <p:spTgt spid="318">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8" st="18"/>
                                            </p:txEl>
                                          </p:spTgt>
                                        </p:tgtEl>
                                        <p:attrNameLst>
                                          <p:attrName>style.visibility</p:attrName>
                                        </p:attrNameLst>
                                      </p:cBhvr>
                                      <p:to>
                                        <p:strVal val="visible"/>
                                      </p:to>
                                    </p:set>
                                    <p:animEffect filter="fade" transition="in">
                                      <p:cBhvr>
                                        <p:cTn dur="500"/>
                                        <p:tgtEl>
                                          <p:spTgt spid="318">
                                            <p:txEl>
                                              <p:pRg end="18" st="1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The PL/SQL Procedure Example</a:t>
            </a:r>
            <a:endParaRPr/>
          </a:p>
        </p:txBody>
      </p:sp>
      <p:sp>
        <p:nvSpPr>
          <p:cNvPr id="325" name="Google Shape;325;p38"/>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SzPts val="2400"/>
              <a:buChar char="🞂"/>
            </a:pPr>
            <a:r>
              <a:rPr lang="en-US"/>
              <a:t>Create the procedure for palindrome of given number</a:t>
            </a:r>
            <a:endParaRPr/>
          </a:p>
        </p:txBody>
      </p:sp>
      <p:sp>
        <p:nvSpPr>
          <p:cNvPr id="326" name="Google Shape;326;p38"/>
          <p:cNvSpPr txBox="1"/>
          <p:nvPr/>
        </p:nvSpPr>
        <p:spPr>
          <a:xfrm>
            <a:off x="354842" y="1596788"/>
            <a:ext cx="11641539" cy="4873143"/>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CREATE OR REPLACE PROCEDURE pali(n IN NUMBER) IS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m NUMBER;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temp NUMBER := 0;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rem NUMBER;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n_copy NUMBER := n; -- Declare a copy of the input parameter</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BEGIN</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m := n_copy;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 while loop with condition till n_copy &gt; 0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WHILE n_copy &gt; 0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LOOP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rem := MOD(n_copy, 10);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temp := (temp * 10) + rem;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n_copy := TRUNC(n_copy / 10);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END LOOP; -- end of while loop here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IF m = temp THEN</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dbms_output.put_line('true');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ELSE</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dbms_output.put_line('false');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END IF; </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END pali;</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a:t>
            </a:r>
            <a:endParaRPr/>
          </a:p>
          <a:p>
            <a:pPr indent="0" lvl="0" marL="0" marR="0" rtl="0" algn="just">
              <a:lnSpc>
                <a:spcPct val="90000"/>
              </a:lnSpc>
              <a:spcBef>
                <a:spcPts val="1000"/>
              </a:spcBef>
              <a:spcAft>
                <a:spcPts val="0"/>
              </a:spcAft>
              <a:buClr>
                <a:schemeClr val="accent6"/>
              </a:buClr>
              <a:buSzPts val="1400"/>
              <a:buFont typeface="Noto Sans Symbols"/>
              <a:buNone/>
            </a:pPr>
            <a:r>
              <a:t/>
            </a:r>
            <a:endParaRPr sz="14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1400"/>
              <a:buFont typeface="Noto Sans Symbols"/>
              <a:buNone/>
            </a:pPr>
            <a:r>
              <a:rPr b="1" lang="en-US" sz="1400">
                <a:solidFill>
                  <a:schemeClr val="dk1"/>
                </a:solidFill>
                <a:latin typeface="Arial"/>
                <a:ea typeface="Arial"/>
                <a:cs typeface="Arial"/>
                <a:sym typeface="Arial"/>
              </a:rPr>
              <a:t>For Execution: </a:t>
            </a:r>
            <a:endParaRPr b="1" sz="14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BEGIN</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   pali(121); -- Call the procedure with the number 121</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END;</a:t>
            </a:r>
            <a:endParaRPr/>
          </a:p>
          <a:p>
            <a:pPr indent="0" lvl="0" marL="0" marR="0" rtl="0" algn="just">
              <a:lnSpc>
                <a:spcPct val="90000"/>
              </a:lnSpc>
              <a:spcBef>
                <a:spcPts val="1000"/>
              </a:spcBef>
              <a:spcAft>
                <a:spcPts val="0"/>
              </a:spcAft>
              <a:buClr>
                <a:schemeClr val="accent6"/>
              </a:buClr>
              <a:buSzPts val="1400"/>
              <a:buFont typeface="Noto Sans Symbols"/>
              <a:buNone/>
            </a:pPr>
            <a:r>
              <a:rPr lang="en-US" sz="1400">
                <a:solidFill>
                  <a:schemeClr val="dk1"/>
                </a:solidFill>
                <a:latin typeface="Arial"/>
                <a:ea typeface="Arial"/>
                <a:cs typeface="Arial"/>
                <a:sym typeface="Arial"/>
              </a:rPr>
              <a:t>/</a:t>
            </a:r>
            <a:endParaRPr/>
          </a:p>
        </p:txBody>
      </p:sp>
      <p:pic>
        <p:nvPicPr>
          <p:cNvPr id="327" name="Google Shape;327;p38"/>
          <p:cNvPicPr preferRelativeResize="0"/>
          <p:nvPr/>
        </p:nvPicPr>
        <p:blipFill rotWithShape="1">
          <a:blip r:embed="rId3">
            <a:alphaModFix/>
          </a:blip>
          <a:srcRect b="26730" l="0" r="88215" t="63076"/>
          <a:stretch/>
        </p:blipFill>
        <p:spPr>
          <a:xfrm>
            <a:off x="7568418" y="5250022"/>
            <a:ext cx="2152357" cy="1046560"/>
          </a:xfrm>
          <a:prstGeom prst="rect">
            <a:avLst/>
          </a:prstGeom>
          <a:noFill/>
          <a:ln>
            <a:noFill/>
          </a:ln>
        </p:spPr>
      </p:pic>
      <p:pic>
        <p:nvPicPr>
          <p:cNvPr id="328" name="Google Shape;328;p38"/>
          <p:cNvPicPr preferRelativeResize="0"/>
          <p:nvPr/>
        </p:nvPicPr>
        <p:blipFill rotWithShape="1">
          <a:blip r:embed="rId4">
            <a:alphaModFix/>
          </a:blip>
          <a:srcRect b="29567" l="0" r="89932" t="64856"/>
          <a:stretch/>
        </p:blipFill>
        <p:spPr>
          <a:xfrm>
            <a:off x="8298326" y="3206606"/>
            <a:ext cx="2463458" cy="7672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500"/>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animEffect filter="fade" transition="in">
                                      <p:cBhvr>
                                        <p:cTn dur="500"/>
                                        <p:tgtEl>
                                          <p:spTgt spid="3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animEffect filter="fade" transition="in">
                                      <p:cBhvr>
                                        <p:cTn dur="500"/>
                                        <p:tgtEl>
                                          <p:spTgt spid="3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animEffect filter="fade" transition="in">
                                      <p:cBhvr>
                                        <p:cTn dur="500"/>
                                        <p:tgtEl>
                                          <p:spTgt spid="3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3" st="3"/>
                                            </p:txEl>
                                          </p:spTgt>
                                        </p:tgtEl>
                                        <p:attrNameLst>
                                          <p:attrName>style.visibility</p:attrName>
                                        </p:attrNameLst>
                                      </p:cBhvr>
                                      <p:to>
                                        <p:strVal val="visible"/>
                                      </p:to>
                                    </p:set>
                                    <p:animEffect filter="fade" transition="in">
                                      <p:cBhvr>
                                        <p:cTn dur="500"/>
                                        <p:tgtEl>
                                          <p:spTgt spid="3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4" st="4"/>
                                            </p:txEl>
                                          </p:spTgt>
                                        </p:tgtEl>
                                        <p:attrNameLst>
                                          <p:attrName>style.visibility</p:attrName>
                                        </p:attrNameLst>
                                      </p:cBhvr>
                                      <p:to>
                                        <p:strVal val="visible"/>
                                      </p:to>
                                    </p:set>
                                    <p:animEffect filter="fade" transition="in">
                                      <p:cBhvr>
                                        <p:cTn dur="500"/>
                                        <p:tgtEl>
                                          <p:spTgt spid="3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5" st="5"/>
                                            </p:txEl>
                                          </p:spTgt>
                                        </p:tgtEl>
                                        <p:attrNameLst>
                                          <p:attrName>style.visibility</p:attrName>
                                        </p:attrNameLst>
                                      </p:cBhvr>
                                      <p:to>
                                        <p:strVal val="visible"/>
                                      </p:to>
                                    </p:set>
                                    <p:animEffect filter="fade" transition="in">
                                      <p:cBhvr>
                                        <p:cTn dur="500"/>
                                        <p:tgtEl>
                                          <p:spTgt spid="3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6" st="6"/>
                                            </p:txEl>
                                          </p:spTgt>
                                        </p:tgtEl>
                                        <p:attrNameLst>
                                          <p:attrName>style.visibility</p:attrName>
                                        </p:attrNameLst>
                                      </p:cBhvr>
                                      <p:to>
                                        <p:strVal val="visible"/>
                                      </p:to>
                                    </p:set>
                                    <p:animEffect filter="fade" transition="in">
                                      <p:cBhvr>
                                        <p:cTn dur="500"/>
                                        <p:tgtEl>
                                          <p:spTgt spid="3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7" st="7"/>
                                            </p:txEl>
                                          </p:spTgt>
                                        </p:tgtEl>
                                        <p:attrNameLst>
                                          <p:attrName>style.visibility</p:attrName>
                                        </p:attrNameLst>
                                      </p:cBhvr>
                                      <p:to>
                                        <p:strVal val="visible"/>
                                      </p:to>
                                    </p:set>
                                    <p:animEffect filter="fade" transition="in">
                                      <p:cBhvr>
                                        <p:cTn dur="500"/>
                                        <p:tgtEl>
                                          <p:spTgt spid="32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8" st="8"/>
                                            </p:txEl>
                                          </p:spTgt>
                                        </p:tgtEl>
                                        <p:attrNameLst>
                                          <p:attrName>style.visibility</p:attrName>
                                        </p:attrNameLst>
                                      </p:cBhvr>
                                      <p:to>
                                        <p:strVal val="visible"/>
                                      </p:to>
                                    </p:set>
                                    <p:animEffect filter="fade" transition="in">
                                      <p:cBhvr>
                                        <p:cTn dur="500"/>
                                        <p:tgtEl>
                                          <p:spTgt spid="32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9" st="9"/>
                                            </p:txEl>
                                          </p:spTgt>
                                        </p:tgtEl>
                                        <p:attrNameLst>
                                          <p:attrName>style.visibility</p:attrName>
                                        </p:attrNameLst>
                                      </p:cBhvr>
                                      <p:to>
                                        <p:strVal val="visible"/>
                                      </p:to>
                                    </p:set>
                                    <p:animEffect filter="fade" transition="in">
                                      <p:cBhvr>
                                        <p:cTn dur="500"/>
                                        <p:tgtEl>
                                          <p:spTgt spid="32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0" st="10"/>
                                            </p:txEl>
                                          </p:spTgt>
                                        </p:tgtEl>
                                        <p:attrNameLst>
                                          <p:attrName>style.visibility</p:attrName>
                                        </p:attrNameLst>
                                      </p:cBhvr>
                                      <p:to>
                                        <p:strVal val="visible"/>
                                      </p:to>
                                    </p:set>
                                    <p:animEffect filter="fade" transition="in">
                                      <p:cBhvr>
                                        <p:cTn dur="500"/>
                                        <p:tgtEl>
                                          <p:spTgt spid="32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1" st="11"/>
                                            </p:txEl>
                                          </p:spTgt>
                                        </p:tgtEl>
                                        <p:attrNameLst>
                                          <p:attrName>style.visibility</p:attrName>
                                        </p:attrNameLst>
                                      </p:cBhvr>
                                      <p:to>
                                        <p:strVal val="visible"/>
                                      </p:to>
                                    </p:set>
                                    <p:animEffect filter="fade" transition="in">
                                      <p:cBhvr>
                                        <p:cTn dur="500"/>
                                        <p:tgtEl>
                                          <p:spTgt spid="32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2" st="12"/>
                                            </p:txEl>
                                          </p:spTgt>
                                        </p:tgtEl>
                                        <p:attrNameLst>
                                          <p:attrName>style.visibility</p:attrName>
                                        </p:attrNameLst>
                                      </p:cBhvr>
                                      <p:to>
                                        <p:strVal val="visible"/>
                                      </p:to>
                                    </p:set>
                                    <p:animEffect filter="fade" transition="in">
                                      <p:cBhvr>
                                        <p:cTn dur="500"/>
                                        <p:tgtEl>
                                          <p:spTgt spid="32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3" st="13"/>
                                            </p:txEl>
                                          </p:spTgt>
                                        </p:tgtEl>
                                        <p:attrNameLst>
                                          <p:attrName>style.visibility</p:attrName>
                                        </p:attrNameLst>
                                      </p:cBhvr>
                                      <p:to>
                                        <p:strVal val="visible"/>
                                      </p:to>
                                    </p:set>
                                    <p:animEffect filter="fade" transition="in">
                                      <p:cBhvr>
                                        <p:cTn dur="500"/>
                                        <p:tgtEl>
                                          <p:spTgt spid="32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4" st="14"/>
                                            </p:txEl>
                                          </p:spTgt>
                                        </p:tgtEl>
                                        <p:attrNameLst>
                                          <p:attrName>style.visibility</p:attrName>
                                        </p:attrNameLst>
                                      </p:cBhvr>
                                      <p:to>
                                        <p:strVal val="visible"/>
                                      </p:to>
                                    </p:set>
                                    <p:animEffect filter="fade" transition="in">
                                      <p:cBhvr>
                                        <p:cTn dur="500"/>
                                        <p:tgtEl>
                                          <p:spTgt spid="32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5" st="15"/>
                                            </p:txEl>
                                          </p:spTgt>
                                        </p:tgtEl>
                                        <p:attrNameLst>
                                          <p:attrName>style.visibility</p:attrName>
                                        </p:attrNameLst>
                                      </p:cBhvr>
                                      <p:to>
                                        <p:strVal val="visible"/>
                                      </p:to>
                                    </p:set>
                                    <p:animEffect filter="fade" transition="in">
                                      <p:cBhvr>
                                        <p:cTn dur="500"/>
                                        <p:tgtEl>
                                          <p:spTgt spid="32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6" st="16"/>
                                            </p:txEl>
                                          </p:spTgt>
                                        </p:tgtEl>
                                        <p:attrNameLst>
                                          <p:attrName>style.visibility</p:attrName>
                                        </p:attrNameLst>
                                      </p:cBhvr>
                                      <p:to>
                                        <p:strVal val="visible"/>
                                      </p:to>
                                    </p:set>
                                    <p:animEffect filter="fade" transition="in">
                                      <p:cBhvr>
                                        <p:cTn dur="500"/>
                                        <p:tgtEl>
                                          <p:spTgt spid="326">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7" st="17"/>
                                            </p:txEl>
                                          </p:spTgt>
                                        </p:tgtEl>
                                        <p:attrNameLst>
                                          <p:attrName>style.visibility</p:attrName>
                                        </p:attrNameLst>
                                      </p:cBhvr>
                                      <p:to>
                                        <p:strVal val="visible"/>
                                      </p:to>
                                    </p:set>
                                    <p:animEffect filter="fade" transition="in">
                                      <p:cBhvr>
                                        <p:cTn dur="500"/>
                                        <p:tgtEl>
                                          <p:spTgt spid="326">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8" st="18"/>
                                            </p:txEl>
                                          </p:spTgt>
                                        </p:tgtEl>
                                        <p:attrNameLst>
                                          <p:attrName>style.visibility</p:attrName>
                                        </p:attrNameLst>
                                      </p:cBhvr>
                                      <p:to>
                                        <p:strVal val="visible"/>
                                      </p:to>
                                    </p:set>
                                    <p:animEffect filter="fade" transition="in">
                                      <p:cBhvr>
                                        <p:cTn dur="500"/>
                                        <p:tgtEl>
                                          <p:spTgt spid="326">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9" st="19"/>
                                            </p:txEl>
                                          </p:spTgt>
                                        </p:tgtEl>
                                        <p:attrNameLst>
                                          <p:attrName>style.visibility</p:attrName>
                                        </p:attrNameLst>
                                      </p:cBhvr>
                                      <p:to>
                                        <p:strVal val="visible"/>
                                      </p:to>
                                    </p:set>
                                    <p:animEffect filter="fade" transition="in">
                                      <p:cBhvr>
                                        <p:cTn dur="500"/>
                                        <p:tgtEl>
                                          <p:spTgt spid="326">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0" st="20"/>
                                            </p:txEl>
                                          </p:spTgt>
                                        </p:tgtEl>
                                        <p:attrNameLst>
                                          <p:attrName>style.visibility</p:attrName>
                                        </p:attrNameLst>
                                      </p:cBhvr>
                                      <p:to>
                                        <p:strVal val="visible"/>
                                      </p:to>
                                    </p:set>
                                    <p:animEffect filter="fade" transition="in">
                                      <p:cBhvr>
                                        <p:cTn dur="500"/>
                                        <p:tgtEl>
                                          <p:spTgt spid="326">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1" st="21"/>
                                            </p:txEl>
                                          </p:spTgt>
                                        </p:tgtEl>
                                        <p:attrNameLst>
                                          <p:attrName>style.visibility</p:attrName>
                                        </p:attrNameLst>
                                      </p:cBhvr>
                                      <p:to>
                                        <p:strVal val="visible"/>
                                      </p:to>
                                    </p:set>
                                    <p:animEffect filter="fade" transition="in">
                                      <p:cBhvr>
                                        <p:cTn dur="500"/>
                                        <p:tgtEl>
                                          <p:spTgt spid="326">
                                            <p:txEl>
                                              <p:pRg end="21" st="2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2" st="22"/>
                                            </p:txEl>
                                          </p:spTgt>
                                        </p:tgtEl>
                                        <p:attrNameLst>
                                          <p:attrName>style.visibility</p:attrName>
                                        </p:attrNameLst>
                                      </p:cBhvr>
                                      <p:to>
                                        <p:strVal val="visible"/>
                                      </p:to>
                                    </p:set>
                                    <p:animEffect filter="fade" transition="in">
                                      <p:cBhvr>
                                        <p:cTn dur="500"/>
                                        <p:tgtEl>
                                          <p:spTgt spid="326">
                                            <p:txEl>
                                              <p:pRg end="22" st="2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3" st="23"/>
                                            </p:txEl>
                                          </p:spTgt>
                                        </p:tgtEl>
                                        <p:attrNameLst>
                                          <p:attrName>style.visibility</p:attrName>
                                        </p:attrNameLst>
                                      </p:cBhvr>
                                      <p:to>
                                        <p:strVal val="visible"/>
                                      </p:to>
                                    </p:set>
                                    <p:animEffect filter="fade" transition="in">
                                      <p:cBhvr>
                                        <p:cTn dur="500"/>
                                        <p:tgtEl>
                                          <p:spTgt spid="326">
                                            <p:txEl>
                                              <p:pRg end="23" st="2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4" st="24"/>
                                            </p:txEl>
                                          </p:spTgt>
                                        </p:tgtEl>
                                        <p:attrNameLst>
                                          <p:attrName>style.visibility</p:attrName>
                                        </p:attrNameLst>
                                      </p:cBhvr>
                                      <p:to>
                                        <p:strVal val="visible"/>
                                      </p:to>
                                    </p:set>
                                    <p:animEffect filter="fade" transition="in">
                                      <p:cBhvr>
                                        <p:cTn dur="500"/>
                                        <p:tgtEl>
                                          <p:spTgt spid="326">
                                            <p:txEl>
                                              <p:pRg end="24" st="2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5" st="25"/>
                                            </p:txEl>
                                          </p:spTgt>
                                        </p:tgtEl>
                                        <p:attrNameLst>
                                          <p:attrName>style.visibility</p:attrName>
                                        </p:attrNameLst>
                                      </p:cBhvr>
                                      <p:to>
                                        <p:strVal val="visible"/>
                                      </p:to>
                                    </p:set>
                                    <p:animEffect filter="fade" transition="in">
                                      <p:cBhvr>
                                        <p:cTn dur="500"/>
                                        <p:tgtEl>
                                          <p:spTgt spid="326">
                                            <p:txEl>
                                              <p:pRg end="25" st="2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6" st="26"/>
                                            </p:txEl>
                                          </p:spTgt>
                                        </p:tgtEl>
                                        <p:attrNameLst>
                                          <p:attrName>style.visibility</p:attrName>
                                        </p:attrNameLst>
                                      </p:cBhvr>
                                      <p:to>
                                        <p:strVal val="visible"/>
                                      </p:to>
                                    </p:set>
                                    <p:animEffect filter="fade" transition="in">
                                      <p:cBhvr>
                                        <p:cTn dur="500"/>
                                        <p:tgtEl>
                                          <p:spTgt spid="326">
                                            <p:txEl>
                                              <p:pRg end="26" st="2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7" st="27"/>
                                            </p:txEl>
                                          </p:spTgt>
                                        </p:tgtEl>
                                        <p:attrNameLst>
                                          <p:attrName>style.visibility</p:attrName>
                                        </p:attrNameLst>
                                      </p:cBhvr>
                                      <p:to>
                                        <p:strVal val="visible"/>
                                      </p:to>
                                    </p:set>
                                    <p:animEffect filter="fade" transition="in">
                                      <p:cBhvr>
                                        <p:cTn dur="500"/>
                                        <p:tgtEl>
                                          <p:spTgt spid="326">
                                            <p:txEl>
                                              <p:pRg end="27" st="2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idx="4294967295" type="title"/>
          </p:nvPr>
        </p:nvSpPr>
        <p:spPr>
          <a:xfrm>
            <a:off x="206062" y="120426"/>
            <a:ext cx="10515600" cy="61366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mbria"/>
              <a:buNone/>
            </a:pPr>
            <a:r>
              <a:rPr b="1" lang="en-US">
                <a:solidFill>
                  <a:schemeClr val="dk1"/>
                </a:solidFill>
                <a:latin typeface="Cambria"/>
                <a:ea typeface="Cambria"/>
                <a:cs typeface="Cambria"/>
                <a:sym typeface="Cambria"/>
              </a:rPr>
              <a:t>Cursor</a:t>
            </a:r>
            <a:endParaRPr/>
          </a:p>
        </p:txBody>
      </p:sp>
      <p:sp>
        <p:nvSpPr>
          <p:cNvPr id="334" name="Google Shape;334;p39"/>
          <p:cNvSpPr txBox="1"/>
          <p:nvPr/>
        </p:nvSpPr>
        <p:spPr>
          <a:xfrm>
            <a:off x="206062" y="1003365"/>
            <a:ext cx="11489549" cy="5632311"/>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A cursor is a private set of records.</a:t>
            </a:r>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A cursor is a pointer that points to a result of a query. </a:t>
            </a:r>
            <a:endParaRPr sz="2400">
              <a:solidFill>
                <a:schemeClr val="dk1"/>
              </a:solidFill>
              <a:latin typeface="Cambria"/>
              <a:ea typeface="Cambria"/>
              <a:cs typeface="Cambria"/>
              <a:sym typeface="Cambria"/>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A cursor is a temporary work area created in the system memory when a SQL statement is executed. A cursor contains information on a select statement and the rows of data accessed by it.</a:t>
            </a:r>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This temporary work area is used to store the data retrieved from the database, and manipulate this data. A cursor can hold more than one row, but can process only one row at a time. The set of rows the cursor holds is called the </a:t>
            </a:r>
            <a:r>
              <a:rPr i="1" lang="en-US" sz="2400">
                <a:solidFill>
                  <a:schemeClr val="dk1"/>
                </a:solidFill>
                <a:latin typeface="Cambria"/>
                <a:ea typeface="Cambria"/>
                <a:cs typeface="Cambria"/>
                <a:sym typeface="Cambria"/>
              </a:rPr>
              <a:t>active </a:t>
            </a:r>
            <a:r>
              <a:rPr lang="en-US" sz="2400">
                <a:solidFill>
                  <a:schemeClr val="dk1"/>
                </a:solidFill>
                <a:latin typeface="Cambria"/>
                <a:ea typeface="Cambria"/>
                <a:cs typeface="Cambria"/>
                <a:sym typeface="Cambria"/>
              </a:rPr>
              <a:t>set.</a:t>
            </a:r>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Cambria"/>
              <a:ea typeface="Cambria"/>
              <a:cs typeface="Cambria"/>
              <a:sym typeface="Cambria"/>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There are 2 types of Cursors:</a:t>
            </a:r>
            <a:endParaRPr/>
          </a:p>
          <a:p>
            <a:pPr indent="-457200" lvl="0" marL="457200" marR="0" rtl="0" algn="just">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Implicit Cursor: Created automatically for every query in SQL.</a:t>
            </a:r>
            <a:endParaRPr/>
          </a:p>
          <a:p>
            <a:pPr indent="-457200" lvl="0" marL="457200" marR="0" rtl="0" algn="just">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Explicit Cursor: Created manually by the programmer.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4"/>
          <p:cNvSpPr txBox="1"/>
          <p:nvPr/>
        </p:nvSpPr>
        <p:spPr>
          <a:xfrm>
            <a:off x="334851" y="925265"/>
            <a:ext cx="10986291"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Cambria"/>
                <a:ea typeface="Cambria"/>
                <a:cs typeface="Cambria"/>
                <a:sym typeface="Cambria"/>
              </a:rPr>
              <a:t>View Creation – Example</a:t>
            </a:r>
            <a:endParaRPr/>
          </a:p>
          <a:p>
            <a:pPr indent="0" lvl="0" marL="0" marR="0" rtl="0" algn="l">
              <a:spcBef>
                <a:spcPts val="0"/>
              </a:spcBef>
              <a:spcAft>
                <a:spcPts val="0"/>
              </a:spcAft>
              <a:buNone/>
            </a:pPr>
            <a:r>
              <a:t/>
            </a:r>
            <a:endParaRPr b="1" i="0" sz="2400" u="none" cap="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cap="none" strike="noStrike">
                <a:solidFill>
                  <a:schemeClr val="dk1"/>
                </a:solidFill>
                <a:latin typeface="Cambria"/>
                <a:ea typeface="Cambria"/>
                <a:cs typeface="Cambria"/>
                <a:sym typeface="Cambria"/>
              </a:rPr>
              <a:t>1. CREATE VIEW transaction_view</a:t>
            </a:r>
            <a:endParaRPr b="0" i="0" sz="2400" u="none" cap="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cap="none" strike="noStrike">
                <a:solidFill>
                  <a:schemeClr val="dk1"/>
                </a:solidFill>
                <a:latin typeface="Cambria"/>
                <a:ea typeface="Cambria"/>
                <a:cs typeface="Cambria"/>
                <a:sym typeface="Cambria"/>
              </a:rPr>
              <a:t>     AS SELECT acc_no, tr_date,amt from transaction;</a:t>
            </a:r>
            <a:endParaRPr/>
          </a:p>
          <a:p>
            <a:pPr indent="0" lvl="0" marL="0" marR="0" rtl="0" algn="l">
              <a:spcBef>
                <a:spcPts val="0"/>
              </a:spcBef>
              <a:spcAft>
                <a:spcPts val="0"/>
              </a:spcAft>
              <a:buNone/>
            </a:pPr>
            <a:r>
              <a:t/>
            </a:r>
            <a:endParaRPr b="0" i="0" sz="2400" u="none" cap="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cap="none" strike="noStrike">
                <a:solidFill>
                  <a:schemeClr val="dk1"/>
                </a:solidFill>
                <a:latin typeface="Cambria"/>
                <a:ea typeface="Cambria"/>
                <a:cs typeface="Cambria"/>
                <a:sym typeface="Cambria"/>
              </a:rPr>
              <a:t>2. Create view account_view </a:t>
            </a:r>
            <a:endParaRPr/>
          </a:p>
          <a:p>
            <a:pPr indent="0" lvl="0" marL="0" marR="0" rtl="0" algn="l">
              <a:spcBef>
                <a:spcPts val="0"/>
              </a:spcBef>
              <a:spcAft>
                <a:spcPts val="0"/>
              </a:spcAft>
              <a:buNone/>
            </a:pPr>
            <a:r>
              <a:rPr b="0" i="0" lang="en-US" sz="2400" u="none" cap="none" strike="noStrike">
                <a:solidFill>
                  <a:schemeClr val="dk1"/>
                </a:solidFill>
                <a:latin typeface="Cambria"/>
                <a:ea typeface="Cambria"/>
                <a:cs typeface="Cambria"/>
                <a:sym typeface="Cambria"/>
              </a:rPr>
              <a:t>      AS SELECT  	a.acc_no,a.balance,l.loan_amt,l.interest_rate from     	account a, loan l where a.acc_no=l.acc_no and 	a.city=‘Ahmedabad’;</a:t>
            </a:r>
            <a:endParaRPr/>
          </a:p>
        </p:txBody>
      </p:sp>
      <p:sp>
        <p:nvSpPr>
          <p:cNvPr id="73" name="Google Shape;73;p4"/>
          <p:cNvSpPr txBox="1"/>
          <p:nvPr/>
        </p:nvSpPr>
        <p:spPr>
          <a:xfrm>
            <a:off x="334851" y="4305751"/>
            <a:ext cx="11271712"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mbria"/>
                <a:ea typeface="Cambria"/>
                <a:cs typeface="Cambria"/>
                <a:sym typeface="Cambria"/>
              </a:rPr>
              <a:t>The above views would create a virtual table based on the result set of the select statement. To show created views:</a:t>
            </a:r>
            <a:endParaRPr/>
          </a:p>
          <a:p>
            <a:pPr indent="0" lvl="0" marL="0" marR="0" rtl="0" algn="l">
              <a:spcBef>
                <a:spcPts val="0"/>
              </a:spcBef>
              <a:spcAft>
                <a:spcPts val="0"/>
              </a:spcAft>
              <a:buNone/>
            </a:pPr>
            <a:r>
              <a:t/>
            </a:r>
            <a:endParaRPr b="0" i="0" sz="2400" u="none" cap="none" strike="noStrike">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0" i="0" lang="en-US" sz="2400" u="none" cap="none" strike="noStrike">
                <a:solidFill>
                  <a:schemeClr val="dk1"/>
                </a:solidFill>
                <a:latin typeface="Cambria"/>
                <a:ea typeface="Cambria"/>
                <a:cs typeface="Cambria"/>
                <a:sym typeface="Cambria"/>
              </a:rPr>
              <a:t>SELECT * FROM transaction_view;</a:t>
            </a:r>
            <a:endParaRPr/>
          </a:p>
          <a:p>
            <a:pPr indent="-457200" lvl="0" marL="457200" marR="0" rtl="0" algn="l">
              <a:spcBef>
                <a:spcPts val="0"/>
              </a:spcBef>
              <a:spcAft>
                <a:spcPts val="0"/>
              </a:spcAft>
              <a:buClr>
                <a:schemeClr val="dk1"/>
              </a:buClr>
              <a:buSzPts val="2400"/>
              <a:buFont typeface="Cambria"/>
              <a:buAutoNum type="arabicPeriod"/>
            </a:pPr>
            <a:r>
              <a:rPr b="0" i="0" lang="en-US" sz="2400" u="none" cap="none" strike="noStrike">
                <a:solidFill>
                  <a:schemeClr val="dk1"/>
                </a:solidFill>
                <a:latin typeface="Cambria"/>
                <a:ea typeface="Cambria"/>
                <a:cs typeface="Cambria"/>
                <a:sym typeface="Cambria"/>
              </a:rPr>
              <a:t>SELECT * FROM account_view;</a:t>
            </a:r>
            <a:endParaRPr/>
          </a:p>
        </p:txBody>
      </p:sp>
      <p:sp>
        <p:nvSpPr>
          <p:cNvPr id="74" name="Google Shape;74;p4"/>
          <p:cNvSpPr txBox="1"/>
          <p:nvPr/>
        </p:nvSpPr>
        <p:spPr>
          <a:xfrm>
            <a:off x="334851" y="60622"/>
            <a:ext cx="7843234" cy="652306"/>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Cambria"/>
              <a:buNone/>
            </a:pPr>
            <a:r>
              <a:rPr b="1" i="0" lang="en-US" sz="4400" u="none" cap="none" strike="noStrike">
                <a:solidFill>
                  <a:schemeClr val="dk1"/>
                </a:solidFill>
                <a:latin typeface="Cambria"/>
                <a:ea typeface="Cambria"/>
                <a:cs typeface="Cambria"/>
                <a:sym typeface="Cambria"/>
              </a:rPr>
              <a:t>Views</a:t>
            </a:r>
            <a:endParaRPr b="1" i="0" sz="4400" u="none" cap="none" strike="noStrike">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nvSpPr>
        <p:spPr>
          <a:xfrm>
            <a:off x="444964" y="734095"/>
            <a:ext cx="77724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mbria"/>
              <a:buNone/>
            </a:pPr>
            <a:r>
              <a:rPr b="1" lang="en-US" sz="2800">
                <a:solidFill>
                  <a:schemeClr val="dk1"/>
                </a:solidFill>
                <a:latin typeface="Cambria"/>
                <a:ea typeface="Cambria"/>
                <a:cs typeface="Cambria"/>
                <a:sym typeface="Cambria"/>
              </a:rPr>
              <a:t>Cursor Attributes</a:t>
            </a:r>
            <a:endParaRPr/>
          </a:p>
        </p:txBody>
      </p:sp>
      <p:sp>
        <p:nvSpPr>
          <p:cNvPr id="340" name="Google Shape;340;p40"/>
          <p:cNvSpPr txBox="1"/>
          <p:nvPr/>
        </p:nvSpPr>
        <p:spPr>
          <a:xfrm>
            <a:off x="444964" y="1877095"/>
            <a:ext cx="8038011" cy="4114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2400"/>
              <a:buFont typeface="Noto Sans Symbols"/>
              <a:buNone/>
            </a:pPr>
            <a:r>
              <a:rPr lang="en-US" sz="2400">
                <a:solidFill>
                  <a:schemeClr val="dk1"/>
                </a:solidFill>
                <a:latin typeface="Cambria"/>
                <a:ea typeface="Cambria"/>
                <a:cs typeface="Cambria"/>
                <a:sym typeface="Cambria"/>
              </a:rPr>
              <a:t>cursorname%ROWCOUNT	        Rows returned so far</a:t>
            </a:r>
            <a:endParaRPr/>
          </a:p>
          <a:p>
            <a:pPr indent="0" lvl="0" marL="0" marR="0" rtl="0" algn="l">
              <a:lnSpc>
                <a:spcPct val="90000"/>
              </a:lnSpc>
              <a:spcBef>
                <a:spcPts val="1200"/>
              </a:spcBef>
              <a:spcAft>
                <a:spcPts val="0"/>
              </a:spcAft>
              <a:buClr>
                <a:schemeClr val="accent1"/>
              </a:buClr>
              <a:buSzPts val="2400"/>
              <a:buFont typeface="Noto Sans Symbols"/>
              <a:buNone/>
            </a:pPr>
            <a:r>
              <a:rPr lang="en-US" sz="2400">
                <a:solidFill>
                  <a:schemeClr val="dk1"/>
                </a:solidFill>
                <a:latin typeface="Cambria"/>
                <a:ea typeface="Cambria"/>
                <a:cs typeface="Cambria"/>
                <a:sym typeface="Cambria"/>
              </a:rPr>
              <a:t>cursorname%FOUND	        One or more rows retrieved</a:t>
            </a:r>
            <a:endParaRPr/>
          </a:p>
          <a:p>
            <a:pPr indent="0" lvl="0" marL="0" marR="0" rtl="0" algn="l">
              <a:lnSpc>
                <a:spcPct val="90000"/>
              </a:lnSpc>
              <a:spcBef>
                <a:spcPts val="1200"/>
              </a:spcBef>
              <a:spcAft>
                <a:spcPts val="0"/>
              </a:spcAft>
              <a:buClr>
                <a:schemeClr val="accent1"/>
              </a:buClr>
              <a:buSzPts val="2400"/>
              <a:buFont typeface="Noto Sans Symbols"/>
              <a:buNone/>
            </a:pPr>
            <a:r>
              <a:rPr lang="en-US" sz="2400">
                <a:solidFill>
                  <a:schemeClr val="dk1"/>
                </a:solidFill>
                <a:latin typeface="Cambria"/>
                <a:ea typeface="Cambria"/>
                <a:cs typeface="Cambria"/>
                <a:sym typeface="Cambria"/>
              </a:rPr>
              <a:t>cursorname%NOTFOUND	        No rows found</a:t>
            </a:r>
            <a:endParaRPr/>
          </a:p>
          <a:p>
            <a:pPr indent="0" lvl="0" marL="0" marR="0" rtl="0" algn="l">
              <a:lnSpc>
                <a:spcPct val="90000"/>
              </a:lnSpc>
              <a:spcBef>
                <a:spcPts val="1200"/>
              </a:spcBef>
              <a:spcAft>
                <a:spcPts val="0"/>
              </a:spcAft>
              <a:buClr>
                <a:schemeClr val="accent1"/>
              </a:buClr>
              <a:buSzPts val="2400"/>
              <a:buFont typeface="Noto Sans Symbols"/>
              <a:buNone/>
            </a:pPr>
            <a:r>
              <a:rPr lang="en-US" sz="2400">
                <a:solidFill>
                  <a:schemeClr val="dk1"/>
                </a:solidFill>
                <a:latin typeface="Cambria"/>
                <a:ea typeface="Cambria"/>
                <a:cs typeface="Cambria"/>
                <a:sym typeface="Cambria"/>
              </a:rPr>
              <a:t>Cursorname%ISOPEN                    Is the cursor open</a:t>
            </a:r>
            <a:endParaRPr/>
          </a:p>
          <a:p>
            <a:pPr indent="-30479" lvl="0" marL="182880" marR="0" rtl="0" algn="l">
              <a:lnSpc>
                <a:spcPct val="90000"/>
              </a:lnSpc>
              <a:spcBef>
                <a:spcPts val="1200"/>
              </a:spcBef>
              <a:spcAft>
                <a:spcPts val="0"/>
              </a:spcAft>
              <a:buClr>
                <a:schemeClr val="accent1"/>
              </a:buClr>
              <a:buSzPts val="2400"/>
              <a:buFont typeface="Noto Sans Symbols"/>
              <a:buNone/>
            </a:pPr>
            <a:r>
              <a:t/>
            </a:r>
            <a:endParaRPr sz="2400">
              <a:solidFill>
                <a:schemeClr val="dk1"/>
              </a:solidFill>
              <a:latin typeface="Cambria"/>
              <a:ea typeface="Cambria"/>
              <a:cs typeface="Cambria"/>
              <a:sym typeface="Cambria"/>
            </a:endParaRPr>
          </a:p>
          <a:p>
            <a:pPr indent="-182880" lvl="0" marL="182880" marR="0" rtl="0" algn="l">
              <a:lnSpc>
                <a:spcPct val="90000"/>
              </a:lnSpc>
              <a:spcBef>
                <a:spcPts val="1200"/>
              </a:spcBef>
              <a:spcAft>
                <a:spcPts val="0"/>
              </a:spcAft>
              <a:buClr>
                <a:schemeClr val="accent1"/>
              </a:buClr>
              <a:buSzPts val="2400"/>
              <a:buFont typeface="Noto Sans Symbols"/>
              <a:buNone/>
            </a:pPr>
            <a:r>
              <a:t/>
            </a:r>
            <a:endParaRPr sz="2400">
              <a:solidFill>
                <a:schemeClr val="dk1"/>
              </a:solidFill>
              <a:latin typeface="Cambria"/>
              <a:ea typeface="Cambria"/>
              <a:cs typeface="Cambria"/>
              <a:sym typeface="Cambria"/>
            </a:endParaRPr>
          </a:p>
        </p:txBody>
      </p:sp>
      <p:sp>
        <p:nvSpPr>
          <p:cNvPr id="341" name="Google Shape;341;p40"/>
          <p:cNvSpPr txBox="1"/>
          <p:nvPr/>
        </p:nvSpPr>
        <p:spPr>
          <a:xfrm>
            <a:off x="206062" y="120426"/>
            <a:ext cx="10515600" cy="613669"/>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Cursor</a:t>
            </a:r>
            <a:endParaRPr b="1" sz="4400">
              <a:solidFill>
                <a:schemeClr val="dk1"/>
              </a:solidFill>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nvSpPr>
        <p:spPr>
          <a:xfrm>
            <a:off x="1050271" y="1155695"/>
            <a:ext cx="77724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mbria"/>
              <a:buNone/>
            </a:pPr>
            <a:r>
              <a:rPr b="1" lang="en-US" sz="2800">
                <a:solidFill>
                  <a:schemeClr val="dk1"/>
                </a:solidFill>
                <a:latin typeface="Cambria"/>
                <a:ea typeface="Cambria"/>
                <a:cs typeface="Cambria"/>
                <a:sym typeface="Cambria"/>
              </a:rPr>
              <a:t>Explicit Cursor</a:t>
            </a:r>
            <a:endParaRPr/>
          </a:p>
        </p:txBody>
      </p:sp>
      <p:sp>
        <p:nvSpPr>
          <p:cNvPr id="347" name="Google Shape;347;p41"/>
          <p:cNvSpPr txBox="1"/>
          <p:nvPr/>
        </p:nvSpPr>
        <p:spPr>
          <a:xfrm>
            <a:off x="1050271" y="2298695"/>
            <a:ext cx="7772400" cy="3276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Declare the cursor</a:t>
            </a:r>
            <a:endParaRPr/>
          </a:p>
          <a:p>
            <a:pPr indent="-342900" lvl="0" marL="342900" marR="0" rtl="0" algn="l">
              <a:lnSpc>
                <a:spcPct val="100000"/>
              </a:lnSpc>
              <a:spcBef>
                <a:spcPts val="48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Open the cursor</a:t>
            </a:r>
            <a:endParaRPr/>
          </a:p>
          <a:p>
            <a:pPr indent="-342900" lvl="0" marL="342900" marR="0" rtl="0" algn="l">
              <a:lnSpc>
                <a:spcPct val="100000"/>
              </a:lnSpc>
              <a:spcBef>
                <a:spcPts val="48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Fetch a row</a:t>
            </a:r>
            <a:endParaRPr/>
          </a:p>
          <a:p>
            <a:pPr indent="-342900" lvl="0" marL="342900" marR="0" rtl="0" algn="l">
              <a:lnSpc>
                <a:spcPct val="100000"/>
              </a:lnSpc>
              <a:spcBef>
                <a:spcPts val="48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Test for end of cursor</a:t>
            </a:r>
            <a:endParaRPr/>
          </a:p>
          <a:p>
            <a:pPr indent="-342900" lvl="0" marL="342900" marR="0" rtl="0" algn="l">
              <a:lnSpc>
                <a:spcPct val="100000"/>
              </a:lnSpc>
              <a:spcBef>
                <a:spcPts val="48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Close the cursor</a:t>
            </a:r>
            <a:endParaRPr/>
          </a:p>
        </p:txBody>
      </p:sp>
      <p:cxnSp>
        <p:nvCxnSpPr>
          <p:cNvPr id="348" name="Google Shape;348;p41"/>
          <p:cNvCxnSpPr/>
          <p:nvPr/>
        </p:nvCxnSpPr>
        <p:spPr>
          <a:xfrm>
            <a:off x="4387832" y="3850781"/>
            <a:ext cx="685800" cy="0"/>
          </a:xfrm>
          <a:prstGeom prst="straightConnector1">
            <a:avLst/>
          </a:prstGeom>
          <a:noFill/>
          <a:ln cap="flat" cmpd="sng" w="38100">
            <a:solidFill>
              <a:schemeClr val="dk1"/>
            </a:solidFill>
            <a:prstDash val="solid"/>
            <a:round/>
            <a:headEnd len="med" w="med" type="none"/>
            <a:tailEnd len="med" w="med" type="none"/>
          </a:ln>
        </p:spPr>
      </p:cxnSp>
      <p:cxnSp>
        <p:nvCxnSpPr>
          <p:cNvPr id="349" name="Google Shape;349;p41"/>
          <p:cNvCxnSpPr/>
          <p:nvPr/>
        </p:nvCxnSpPr>
        <p:spPr>
          <a:xfrm rot="10800000">
            <a:off x="5073632" y="3432769"/>
            <a:ext cx="0" cy="418011"/>
          </a:xfrm>
          <a:prstGeom prst="straightConnector1">
            <a:avLst/>
          </a:prstGeom>
          <a:noFill/>
          <a:ln cap="flat" cmpd="sng" w="38100">
            <a:solidFill>
              <a:schemeClr val="dk1"/>
            </a:solidFill>
            <a:prstDash val="solid"/>
            <a:round/>
            <a:headEnd len="med" w="med" type="none"/>
            <a:tailEnd len="med" w="med" type="none"/>
          </a:ln>
        </p:spPr>
      </p:cxnSp>
      <p:cxnSp>
        <p:nvCxnSpPr>
          <p:cNvPr id="350" name="Google Shape;350;p41"/>
          <p:cNvCxnSpPr/>
          <p:nvPr/>
        </p:nvCxnSpPr>
        <p:spPr>
          <a:xfrm>
            <a:off x="3321032" y="3432770"/>
            <a:ext cx="1752600" cy="0"/>
          </a:xfrm>
          <a:prstGeom prst="straightConnector1">
            <a:avLst/>
          </a:prstGeom>
          <a:noFill/>
          <a:ln cap="flat" cmpd="sng" w="38100">
            <a:solidFill>
              <a:schemeClr val="dk1"/>
            </a:solidFill>
            <a:prstDash val="solid"/>
            <a:round/>
            <a:headEnd len="lg" w="lg" type="triangle"/>
            <a:tailEnd len="med" w="med" type="none"/>
          </a:ln>
        </p:spPr>
      </p:cxnSp>
      <p:sp>
        <p:nvSpPr>
          <p:cNvPr id="351" name="Google Shape;351;p41"/>
          <p:cNvSpPr txBox="1"/>
          <p:nvPr/>
        </p:nvSpPr>
        <p:spPr>
          <a:xfrm>
            <a:off x="206062" y="120426"/>
            <a:ext cx="10515600" cy="613669"/>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Cursor</a:t>
            </a:r>
            <a:endParaRPr b="1" sz="4400">
              <a:solidFill>
                <a:schemeClr val="dk1"/>
              </a:solidFill>
              <a:latin typeface="Cambria"/>
              <a:ea typeface="Cambria"/>
              <a:cs typeface="Cambria"/>
              <a:sym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nvSpPr>
        <p:spPr>
          <a:xfrm>
            <a:off x="206062" y="834244"/>
            <a:ext cx="9520522" cy="55255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mbria"/>
              <a:buNone/>
            </a:pPr>
            <a:r>
              <a:rPr b="1" lang="en-US" sz="2800">
                <a:solidFill>
                  <a:schemeClr val="dk1"/>
                </a:solidFill>
                <a:latin typeface="Cambria"/>
                <a:ea typeface="Cambria"/>
                <a:cs typeface="Cambria"/>
                <a:sym typeface="Cambria"/>
              </a:rPr>
              <a:t>Explicit Cursor Example</a:t>
            </a:r>
            <a:endParaRPr/>
          </a:p>
        </p:txBody>
      </p:sp>
      <p:sp>
        <p:nvSpPr>
          <p:cNvPr id="357" name="Google Shape;357;p42"/>
          <p:cNvSpPr txBox="1"/>
          <p:nvPr/>
        </p:nvSpPr>
        <p:spPr>
          <a:xfrm>
            <a:off x="447726" y="1432524"/>
            <a:ext cx="9520522" cy="6059424"/>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DECLARE</a:t>
            </a:r>
            <a:endParaRPr/>
          </a:p>
          <a:p>
            <a:pPr indent="-342900" lvl="0" marL="342900" marR="0" rtl="0" algn="l">
              <a:lnSpc>
                <a:spcPct val="90000"/>
              </a:lnSpc>
              <a:spcBef>
                <a:spcPts val="0"/>
              </a:spcBef>
              <a:spcAft>
                <a:spcPts val="0"/>
              </a:spcAft>
              <a:buClr>
                <a:srgbClr val="C00000"/>
              </a:buClr>
              <a:buSzPts val="2000"/>
              <a:buFont typeface="Cambria"/>
              <a:buNone/>
            </a:pPr>
            <a:r>
              <a:rPr b="1" i="0" lang="en-US" sz="2000" u="none" cap="none" strike="noStrike">
                <a:solidFill>
                  <a:srgbClr val="C00000"/>
                </a:solidFill>
                <a:latin typeface="Cambria"/>
                <a:ea typeface="Cambria"/>
                <a:cs typeface="Cambria"/>
                <a:sym typeface="Cambria"/>
              </a:rPr>
              <a:t>  CURSOR account_cursor IS SELECT * from account;</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acc account%rowtype;</a:t>
            </a:r>
            <a:endParaRPr b="1" sz="2000">
              <a:solidFill>
                <a:srgbClr val="000000"/>
              </a:solidFill>
              <a:latin typeface="Cambria"/>
              <a:ea typeface="Cambria"/>
              <a:cs typeface="Cambria"/>
              <a:sym typeface="Cambria"/>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BEGIN</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DBMS_OUTPUT.PUT_LINE ('******************');</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a:t>
            </a:r>
            <a:r>
              <a:rPr b="1" i="0" lang="en-US" sz="2000" u="none" cap="none" strike="noStrike">
                <a:solidFill>
                  <a:srgbClr val="C00000"/>
                </a:solidFill>
                <a:latin typeface="Cambria"/>
                <a:ea typeface="Cambria"/>
                <a:cs typeface="Cambria"/>
                <a:sym typeface="Cambria"/>
              </a:rPr>
              <a:t>OPEN account_cursor;</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a:t>
            </a:r>
            <a:r>
              <a:rPr b="1" i="0" lang="en-US" sz="2000" u="none" cap="none" strike="noStrike">
                <a:solidFill>
                  <a:srgbClr val="C00000"/>
                </a:solidFill>
                <a:latin typeface="Cambria"/>
                <a:ea typeface="Cambria"/>
                <a:cs typeface="Cambria"/>
                <a:sym typeface="Cambria"/>
              </a:rPr>
              <a:t>FETCH account_cursor into acc;</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a:t>
            </a:r>
            <a:r>
              <a:rPr b="1" i="0" lang="en-US" sz="2000" u="none" cap="none" strike="noStrike">
                <a:solidFill>
                  <a:srgbClr val="C00000"/>
                </a:solidFill>
                <a:latin typeface="Cambria"/>
                <a:ea typeface="Cambria"/>
                <a:cs typeface="Cambria"/>
                <a:sym typeface="Cambria"/>
              </a:rPr>
              <a:t>WHILE account_cursor</a:t>
            </a:r>
            <a:r>
              <a:rPr b="1" lang="en-US" sz="2000">
                <a:solidFill>
                  <a:srgbClr val="C00000"/>
                </a:solidFill>
                <a:latin typeface="Cambria"/>
                <a:ea typeface="Cambria"/>
                <a:cs typeface="Cambria"/>
                <a:sym typeface="Cambria"/>
              </a:rPr>
              <a:t> %</a:t>
            </a:r>
            <a:r>
              <a:rPr b="1" i="0" lang="en-US" sz="2000" u="none" cap="none" strike="noStrike">
                <a:solidFill>
                  <a:srgbClr val="C00000"/>
                </a:solidFill>
                <a:latin typeface="Cambria"/>
                <a:ea typeface="Cambria"/>
                <a:cs typeface="Cambria"/>
                <a:sym typeface="Cambria"/>
              </a:rPr>
              <a:t> Found </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LOOP</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DBMS_OUTPUT.PUT_LINE (acc.name);</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DBMS_OUTPUT.PUT_LINE (acc.city);</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DBMS_OUTPUT.PUT_LINE (acc.balance);</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DBMS_OUTPUT.PUT_LINE (acc.loan_taken);</a:t>
            </a:r>
            <a:endParaRPr/>
          </a:p>
          <a:p>
            <a:pPr indent="-342900" lvl="0" marL="342900" marR="0" rtl="0" algn="l">
              <a:lnSpc>
                <a:spcPct val="90000"/>
              </a:lnSpc>
              <a:spcBef>
                <a:spcPts val="0"/>
              </a:spcBef>
              <a:spcAft>
                <a:spcPts val="0"/>
              </a:spcAft>
              <a:buClr>
                <a:srgbClr val="000000"/>
              </a:buClr>
              <a:buSzPts val="2000"/>
              <a:buFont typeface="Cambria"/>
              <a:buNone/>
            </a:pPr>
            <a:r>
              <a:rPr b="1" lang="en-US" sz="2000">
                <a:solidFill>
                  <a:srgbClr val="000000"/>
                </a:solidFill>
                <a:latin typeface="Cambria"/>
                <a:ea typeface="Cambria"/>
                <a:cs typeface="Cambria"/>
                <a:sym typeface="Cambria"/>
              </a:rPr>
              <a:t>   </a:t>
            </a:r>
            <a:r>
              <a:rPr b="1" i="0" lang="en-US" sz="2000" u="none" cap="none" strike="noStrike">
                <a:solidFill>
                  <a:srgbClr val="000000"/>
                </a:solidFill>
                <a:latin typeface="Cambria"/>
                <a:ea typeface="Cambria"/>
                <a:cs typeface="Cambria"/>
                <a:sym typeface="Cambria"/>
              </a:rPr>
              <a:t>DBMS_OUTPUT.PUT_LINE ('******************');</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a:t>
            </a:r>
            <a:r>
              <a:rPr b="1" i="0" lang="en-US" sz="2000" u="none" cap="none" strike="noStrike">
                <a:solidFill>
                  <a:srgbClr val="C00000"/>
                </a:solidFill>
                <a:latin typeface="Cambria"/>
                <a:ea typeface="Cambria"/>
                <a:cs typeface="Cambria"/>
                <a:sym typeface="Cambria"/>
              </a:rPr>
              <a:t>FETCH account_cursor into acc;</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END LOOP;</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  </a:t>
            </a:r>
            <a:r>
              <a:rPr b="1" i="0" lang="en-US" sz="2000" u="none" cap="none" strike="noStrike">
                <a:solidFill>
                  <a:srgbClr val="C00000"/>
                </a:solidFill>
                <a:latin typeface="Cambria"/>
                <a:ea typeface="Cambria"/>
                <a:cs typeface="Cambria"/>
                <a:sym typeface="Cambria"/>
              </a:rPr>
              <a:t>CLOSE account_cursor;</a:t>
            </a:r>
            <a:endParaRPr/>
          </a:p>
          <a:p>
            <a:pPr indent="-342900" lvl="0" marL="342900" marR="0" rtl="0" algn="l">
              <a:lnSpc>
                <a:spcPct val="90000"/>
              </a:lnSpc>
              <a:spcBef>
                <a:spcPts val="0"/>
              </a:spcBef>
              <a:spcAft>
                <a:spcPts val="0"/>
              </a:spcAft>
              <a:buClr>
                <a:srgbClr val="000000"/>
              </a:buClr>
              <a:buSzPts val="2000"/>
              <a:buFont typeface="Cambria"/>
              <a:buNone/>
            </a:pPr>
            <a:r>
              <a:rPr b="1" i="0" lang="en-US" sz="2000" u="none" cap="none" strike="noStrike">
                <a:solidFill>
                  <a:srgbClr val="000000"/>
                </a:solidFill>
                <a:latin typeface="Cambria"/>
                <a:ea typeface="Cambria"/>
                <a:cs typeface="Cambria"/>
                <a:sym typeface="Cambria"/>
              </a:rPr>
              <a:t>END;</a:t>
            </a:r>
            <a:endParaRPr/>
          </a:p>
        </p:txBody>
      </p:sp>
      <p:sp>
        <p:nvSpPr>
          <p:cNvPr id="358" name="Google Shape;358;p42"/>
          <p:cNvSpPr txBox="1"/>
          <p:nvPr/>
        </p:nvSpPr>
        <p:spPr>
          <a:xfrm>
            <a:off x="206062" y="120426"/>
            <a:ext cx="10515600" cy="613669"/>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Cursor</a:t>
            </a:r>
            <a:endParaRPr b="1" sz="4400">
              <a:solidFill>
                <a:schemeClr val="dk1"/>
              </a:solidFill>
              <a:latin typeface="Cambria"/>
              <a:ea typeface="Cambria"/>
              <a:cs typeface="Cambria"/>
              <a:sym typeface="Cambr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type="title"/>
          </p:nvPr>
        </p:nvSpPr>
        <p:spPr>
          <a:xfrm>
            <a:off x="-2" y="0"/>
            <a:ext cx="12192002"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Create a Table </a:t>
            </a:r>
            <a:r>
              <a:rPr lang="en-US" sz="3600"/>
              <a:t>SALESMEN  as per Practical 8 </a:t>
            </a:r>
            <a:endParaRPr/>
          </a:p>
        </p:txBody>
      </p:sp>
      <p:sp>
        <p:nvSpPr>
          <p:cNvPr id="364" name="Google Shape;364;p43"/>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1600"/>
              <a:buNone/>
            </a:pPr>
            <a:r>
              <a:rPr lang="en-US" sz="1600"/>
              <a:t>CREATE TABLE SALESMEN (</a:t>
            </a:r>
            <a:endParaRPr/>
          </a:p>
          <a:p>
            <a:pPr indent="0" lvl="0" marL="0" rtl="0" algn="just">
              <a:lnSpc>
                <a:spcPct val="90000"/>
              </a:lnSpc>
              <a:spcBef>
                <a:spcPts val="1000"/>
              </a:spcBef>
              <a:spcAft>
                <a:spcPts val="0"/>
              </a:spcAft>
              <a:buSzPts val="1600"/>
              <a:buNone/>
            </a:pPr>
            <a:r>
              <a:rPr lang="en-US" sz="1600"/>
              <a:t>  SNUM VARCHAR2(6) CONSTRAINT pksnum PRIMARY KEY CHECK (SNUM LIKE 'S%'),</a:t>
            </a:r>
            <a:endParaRPr/>
          </a:p>
          <a:p>
            <a:pPr indent="0" lvl="0" marL="0" rtl="0" algn="just">
              <a:lnSpc>
                <a:spcPct val="90000"/>
              </a:lnSpc>
              <a:spcBef>
                <a:spcPts val="1000"/>
              </a:spcBef>
              <a:spcAft>
                <a:spcPts val="0"/>
              </a:spcAft>
              <a:buSzPts val="1600"/>
              <a:buNone/>
            </a:pPr>
            <a:r>
              <a:rPr lang="en-US" sz="1600"/>
              <a:t>  SNAME VARCHAR2(20) NOT NULL,</a:t>
            </a:r>
            <a:endParaRPr/>
          </a:p>
          <a:p>
            <a:pPr indent="0" lvl="0" marL="0" rtl="0" algn="just">
              <a:lnSpc>
                <a:spcPct val="90000"/>
              </a:lnSpc>
              <a:spcBef>
                <a:spcPts val="1000"/>
              </a:spcBef>
              <a:spcAft>
                <a:spcPts val="0"/>
              </a:spcAft>
              <a:buSzPts val="1600"/>
              <a:buNone/>
            </a:pPr>
            <a:r>
              <a:rPr lang="en-US" sz="1600"/>
              <a:t>  CITY VARCHAR2(15),</a:t>
            </a:r>
            <a:endParaRPr/>
          </a:p>
          <a:p>
            <a:pPr indent="0" lvl="0" marL="0" rtl="0" algn="just">
              <a:lnSpc>
                <a:spcPct val="90000"/>
              </a:lnSpc>
              <a:spcBef>
                <a:spcPts val="1000"/>
              </a:spcBef>
              <a:spcAft>
                <a:spcPts val="0"/>
              </a:spcAft>
              <a:buSzPts val="1600"/>
              <a:buNone/>
            </a:pPr>
            <a:r>
              <a:rPr lang="en-US" sz="1600"/>
              <a:t>  COMM NUMBER(5, 2)</a:t>
            </a:r>
            <a:endParaRPr/>
          </a:p>
          <a:p>
            <a:pPr indent="0" lvl="0" marL="0" rtl="0" algn="just">
              <a:lnSpc>
                <a:spcPct val="90000"/>
              </a:lnSpc>
              <a:spcBef>
                <a:spcPts val="1000"/>
              </a:spcBef>
              <a:spcAft>
                <a:spcPts val="0"/>
              </a:spcAft>
              <a:buSzPts val="1600"/>
              <a:buNone/>
            </a:pPr>
            <a:r>
              <a:rPr lang="en-US" sz="1600"/>
              <a:t>);</a:t>
            </a:r>
            <a:endParaRPr/>
          </a:p>
          <a:p>
            <a:pPr indent="0" lvl="0" marL="0" rtl="0" algn="just">
              <a:lnSpc>
                <a:spcPct val="90000"/>
              </a:lnSpc>
              <a:spcBef>
                <a:spcPts val="1000"/>
              </a:spcBef>
              <a:spcAft>
                <a:spcPts val="0"/>
              </a:spcAft>
              <a:buSzPts val="1600"/>
              <a:buNone/>
            </a:pPr>
            <a:r>
              <a:rPr lang="en-US" sz="1600"/>
              <a:t>-- Insert data into the SALESMEN table</a:t>
            </a:r>
            <a:endParaRPr/>
          </a:p>
          <a:p>
            <a:pPr indent="0" lvl="0" marL="0" rtl="0" algn="just">
              <a:lnSpc>
                <a:spcPct val="90000"/>
              </a:lnSpc>
              <a:spcBef>
                <a:spcPts val="1000"/>
              </a:spcBef>
              <a:spcAft>
                <a:spcPts val="0"/>
              </a:spcAft>
              <a:buSzPts val="1600"/>
              <a:buNone/>
            </a:pPr>
            <a:r>
              <a:rPr lang="en-US" sz="1600"/>
              <a:t>INSERT INTO SALESMEN (SNUM, SNAME, CITY, COMM) VALUES ('S1001', 'Piyush', 'London', 0.12);</a:t>
            </a:r>
            <a:endParaRPr/>
          </a:p>
          <a:p>
            <a:pPr indent="0" lvl="0" marL="0" rtl="0" algn="just">
              <a:lnSpc>
                <a:spcPct val="90000"/>
              </a:lnSpc>
              <a:spcBef>
                <a:spcPts val="1000"/>
              </a:spcBef>
              <a:spcAft>
                <a:spcPts val="0"/>
              </a:spcAft>
              <a:buSzPts val="1600"/>
              <a:buNone/>
            </a:pPr>
            <a:r>
              <a:rPr lang="en-US" sz="1600"/>
              <a:t>INSERT INTO SALESMEN (SNUM, SNAME, CITY, COMM) VALUES ('S1002', 'Niraj', 'San Jose', 0.13);</a:t>
            </a:r>
            <a:endParaRPr/>
          </a:p>
          <a:p>
            <a:pPr indent="0" lvl="0" marL="0" rtl="0" algn="just">
              <a:lnSpc>
                <a:spcPct val="90000"/>
              </a:lnSpc>
              <a:spcBef>
                <a:spcPts val="1000"/>
              </a:spcBef>
              <a:spcAft>
                <a:spcPts val="0"/>
              </a:spcAft>
              <a:buSzPts val="1600"/>
              <a:buNone/>
            </a:pPr>
            <a:r>
              <a:rPr lang="en-US" sz="1600"/>
              <a:t>INSERT INTO SALESMEN (SNUM, SNAME, CITY, COMM) VALUES ('S1003', 'Miti', 'London', 0.11);</a:t>
            </a:r>
            <a:endParaRPr/>
          </a:p>
          <a:p>
            <a:pPr indent="0" lvl="0" marL="0" rtl="0" algn="just">
              <a:lnSpc>
                <a:spcPct val="90000"/>
              </a:lnSpc>
              <a:spcBef>
                <a:spcPts val="1000"/>
              </a:spcBef>
              <a:spcAft>
                <a:spcPts val="0"/>
              </a:spcAft>
              <a:buSzPts val="1600"/>
              <a:buNone/>
            </a:pPr>
            <a:r>
              <a:rPr lang="en-US" sz="1600"/>
              <a:t>INSERT INTO SALESMEN (SNUM, SNAME, CITY, COMM) VALUES ('S1004', 'Rajesh', 'Barcelona', 0.15);</a:t>
            </a:r>
            <a:endParaRPr/>
          </a:p>
          <a:p>
            <a:pPr indent="0" lvl="0" marL="0" rtl="0" algn="just">
              <a:lnSpc>
                <a:spcPct val="90000"/>
              </a:lnSpc>
              <a:spcBef>
                <a:spcPts val="1000"/>
              </a:spcBef>
              <a:spcAft>
                <a:spcPts val="0"/>
              </a:spcAft>
              <a:buSzPts val="1600"/>
              <a:buNone/>
            </a:pPr>
            <a:r>
              <a:rPr lang="en-US" sz="1600"/>
              <a:t>INSERT INTO SALESMEN (SNUM, SNAME, CITY, COMM) VALUES ('S1005', 'Haresh', 'New York', 0.10);</a:t>
            </a:r>
            <a:endParaRPr/>
          </a:p>
          <a:p>
            <a:pPr indent="0" lvl="0" marL="0" rtl="0" algn="just">
              <a:lnSpc>
                <a:spcPct val="90000"/>
              </a:lnSpc>
              <a:spcBef>
                <a:spcPts val="1000"/>
              </a:spcBef>
              <a:spcAft>
                <a:spcPts val="0"/>
              </a:spcAft>
              <a:buSzPts val="1600"/>
              <a:buNone/>
            </a:pPr>
            <a:r>
              <a:rPr lang="en-US" sz="1600"/>
              <a:t>INSERT INTO SALESMEN (SNUM, SNAME, CITY, COMM) VALUES ('S1006', 'Ram', 'Bombay', 0.10);</a:t>
            </a:r>
            <a:endParaRPr/>
          </a:p>
          <a:p>
            <a:pPr indent="0" lvl="0" marL="0" rtl="0" algn="just">
              <a:lnSpc>
                <a:spcPct val="90000"/>
              </a:lnSpc>
              <a:spcBef>
                <a:spcPts val="1000"/>
              </a:spcBef>
              <a:spcAft>
                <a:spcPts val="0"/>
              </a:spcAft>
              <a:buSzPts val="1600"/>
              <a:buNone/>
            </a:pPr>
            <a:r>
              <a:rPr lang="en-US" sz="1600"/>
              <a:t>INSERT INTO SALESMEN (SNUM, SNAME, CITY, COMM) VALUES ('S1007', 'Nehal', 'Delhi', 0.09);</a:t>
            </a:r>
            <a:endParaRPr/>
          </a:p>
          <a:p>
            <a:pPr indent="0" lvl="0" marL="0" rtl="0" algn="just">
              <a:lnSpc>
                <a:spcPct val="90000"/>
              </a:lnSpc>
              <a:spcBef>
                <a:spcPts val="1000"/>
              </a:spcBef>
              <a:spcAft>
                <a:spcPts val="0"/>
              </a:spcAft>
              <a:buSzPts val="1600"/>
              <a:buNone/>
            </a:pPr>
            <a:r>
              <a:t/>
            </a:r>
            <a:endParaRPr sz="1600"/>
          </a:p>
          <a:p>
            <a:pPr indent="0" lvl="0" marL="0" rtl="0" algn="just">
              <a:lnSpc>
                <a:spcPct val="90000"/>
              </a:lnSpc>
              <a:spcBef>
                <a:spcPts val="1000"/>
              </a:spcBef>
              <a:spcAft>
                <a:spcPts val="0"/>
              </a:spcAft>
              <a:buSzPts val="1600"/>
              <a:buNone/>
            </a:pPr>
            <a:r>
              <a:rPr lang="en-US" sz="1600"/>
              <a:t>Select * from SALESMEN;</a:t>
            </a:r>
            <a:endParaRPr/>
          </a:p>
          <a:p>
            <a:pPr indent="0" lvl="0" marL="0" rtl="0" algn="just">
              <a:lnSpc>
                <a:spcPct val="90000"/>
              </a:lnSpc>
              <a:spcBef>
                <a:spcPts val="1000"/>
              </a:spcBef>
              <a:spcAft>
                <a:spcPts val="0"/>
              </a:spcAft>
              <a:buSzPts val="1600"/>
              <a:buNone/>
            </a:pPr>
            <a:r>
              <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2" y="0"/>
            <a:ext cx="12192002"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Create a Table </a:t>
            </a:r>
            <a:r>
              <a:rPr lang="en-US" sz="3200"/>
              <a:t>CUSTOMER as per Practical 8 </a:t>
            </a:r>
            <a:endParaRPr/>
          </a:p>
        </p:txBody>
      </p:sp>
      <p:sp>
        <p:nvSpPr>
          <p:cNvPr id="370" name="Google Shape;370;p44"/>
          <p:cNvSpPr txBox="1"/>
          <p:nvPr>
            <p:ph idx="1" type="body"/>
          </p:nvPr>
        </p:nvSpPr>
        <p:spPr>
          <a:xfrm>
            <a:off x="131180" y="795204"/>
            <a:ext cx="11929641" cy="5590565"/>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1600"/>
              <a:buNone/>
            </a:pPr>
            <a:r>
              <a:rPr lang="en-US" sz="1600"/>
              <a:t>CREATE TABLE CUSTOMER (</a:t>
            </a:r>
            <a:endParaRPr/>
          </a:p>
          <a:p>
            <a:pPr indent="0" lvl="0" marL="0" rtl="0" algn="just">
              <a:lnSpc>
                <a:spcPct val="90000"/>
              </a:lnSpc>
              <a:spcBef>
                <a:spcPts val="1000"/>
              </a:spcBef>
              <a:spcAft>
                <a:spcPts val="0"/>
              </a:spcAft>
              <a:buSzPts val="1600"/>
              <a:buNone/>
            </a:pPr>
            <a:r>
              <a:rPr lang="en-US" sz="1600"/>
              <a:t>  CNUM VARCHAR2(6) CONSTRAINT pkcnum PRIMARY KEY CHECK (CNUM LIKE 'C%'),</a:t>
            </a:r>
            <a:endParaRPr/>
          </a:p>
          <a:p>
            <a:pPr indent="0" lvl="0" marL="0" rtl="0" algn="just">
              <a:lnSpc>
                <a:spcPct val="90000"/>
              </a:lnSpc>
              <a:spcBef>
                <a:spcPts val="1000"/>
              </a:spcBef>
              <a:spcAft>
                <a:spcPts val="0"/>
              </a:spcAft>
              <a:buSzPts val="1600"/>
              <a:buNone/>
            </a:pPr>
            <a:r>
              <a:rPr lang="en-US" sz="1600"/>
              <a:t>  CNAME VARCHAR2(20) NOT NULL,</a:t>
            </a:r>
            <a:endParaRPr/>
          </a:p>
          <a:p>
            <a:pPr indent="0" lvl="0" marL="0" rtl="0" algn="just">
              <a:lnSpc>
                <a:spcPct val="90000"/>
              </a:lnSpc>
              <a:spcBef>
                <a:spcPts val="1000"/>
              </a:spcBef>
              <a:spcAft>
                <a:spcPts val="0"/>
              </a:spcAft>
              <a:buSzPts val="1600"/>
              <a:buNone/>
            </a:pPr>
            <a:r>
              <a:rPr lang="en-US" sz="1600"/>
              <a:t>  CITY VARCHAR2(15),</a:t>
            </a:r>
            <a:endParaRPr/>
          </a:p>
          <a:p>
            <a:pPr indent="0" lvl="0" marL="0" rtl="0" algn="just">
              <a:lnSpc>
                <a:spcPct val="90000"/>
              </a:lnSpc>
              <a:spcBef>
                <a:spcPts val="1000"/>
              </a:spcBef>
              <a:spcAft>
                <a:spcPts val="0"/>
              </a:spcAft>
              <a:buSzPts val="1600"/>
              <a:buNone/>
            </a:pPr>
            <a:r>
              <a:rPr lang="en-US" sz="1600"/>
              <a:t>  RATING NUMBER(5),</a:t>
            </a:r>
            <a:endParaRPr/>
          </a:p>
          <a:p>
            <a:pPr indent="0" lvl="0" marL="0" rtl="0" algn="just">
              <a:lnSpc>
                <a:spcPct val="90000"/>
              </a:lnSpc>
              <a:spcBef>
                <a:spcPts val="1000"/>
              </a:spcBef>
              <a:spcAft>
                <a:spcPts val="0"/>
              </a:spcAft>
              <a:buSzPts val="1600"/>
              <a:buNone/>
            </a:pPr>
            <a:r>
              <a:rPr lang="en-US" sz="1600"/>
              <a:t>  SNUM VARCHAR2(6) REFERENCES SALESMEN(SNUM)</a:t>
            </a:r>
            <a:endParaRPr/>
          </a:p>
          <a:p>
            <a:pPr indent="0" lvl="0" marL="0" rtl="0" algn="just">
              <a:lnSpc>
                <a:spcPct val="90000"/>
              </a:lnSpc>
              <a:spcBef>
                <a:spcPts val="1000"/>
              </a:spcBef>
              <a:spcAft>
                <a:spcPts val="0"/>
              </a:spcAft>
              <a:buSzPts val="1600"/>
              <a:buNone/>
            </a:pPr>
            <a:r>
              <a:rPr lang="en-US" sz="1600"/>
              <a:t>);</a:t>
            </a:r>
            <a:endParaRPr/>
          </a:p>
          <a:p>
            <a:pPr indent="0" lvl="0" marL="0" rtl="0" algn="just">
              <a:lnSpc>
                <a:spcPct val="90000"/>
              </a:lnSpc>
              <a:spcBef>
                <a:spcPts val="1000"/>
              </a:spcBef>
              <a:spcAft>
                <a:spcPts val="0"/>
              </a:spcAft>
              <a:buSzPts val="1600"/>
              <a:buNone/>
            </a:pPr>
            <a:r>
              <a:rPr lang="en-US" sz="1600"/>
              <a:t>-- Insert data into the CUSTOMER table</a:t>
            </a:r>
            <a:endParaRPr/>
          </a:p>
          <a:p>
            <a:pPr indent="0" lvl="0" marL="0" rtl="0" algn="just">
              <a:lnSpc>
                <a:spcPct val="90000"/>
              </a:lnSpc>
              <a:spcBef>
                <a:spcPts val="1000"/>
              </a:spcBef>
              <a:spcAft>
                <a:spcPts val="0"/>
              </a:spcAft>
              <a:buSzPts val="1600"/>
              <a:buNone/>
            </a:pPr>
            <a:r>
              <a:rPr lang="en-US" sz="1600"/>
              <a:t>INSERT INTO CUSTOMER (CNUM, CNAME, CITY, RATING, SNUM) VALUES ('C2001', 'Hardik', 'London', 100, 'S1001');</a:t>
            </a:r>
            <a:endParaRPr/>
          </a:p>
          <a:p>
            <a:pPr indent="0" lvl="0" marL="0" rtl="0" algn="just">
              <a:lnSpc>
                <a:spcPct val="90000"/>
              </a:lnSpc>
              <a:spcBef>
                <a:spcPts val="1000"/>
              </a:spcBef>
              <a:spcAft>
                <a:spcPts val="0"/>
              </a:spcAft>
              <a:buSzPts val="1600"/>
              <a:buNone/>
            </a:pPr>
            <a:r>
              <a:rPr lang="en-US" sz="1600"/>
              <a:t>INSERT INTO CUSTOMER (CNUM, CNAME, CITY, RATING, SNUM) VALUES ('C2002', 'Geeta', 'Rome', 200, 'S1003');</a:t>
            </a:r>
            <a:endParaRPr/>
          </a:p>
          <a:p>
            <a:pPr indent="0" lvl="0" marL="0" rtl="0" algn="just">
              <a:lnSpc>
                <a:spcPct val="90000"/>
              </a:lnSpc>
              <a:spcBef>
                <a:spcPts val="1000"/>
              </a:spcBef>
              <a:spcAft>
                <a:spcPts val="0"/>
              </a:spcAft>
              <a:buSzPts val="1600"/>
              <a:buNone/>
            </a:pPr>
            <a:r>
              <a:rPr lang="en-US" sz="1600"/>
              <a:t>INSERT INTO CUSTOMER (CNUM, CNAME, CITY, RATING, SNUM) VALUES ('C2003', 'Kavish', 'San Jose', 200, 'S1002');</a:t>
            </a:r>
            <a:endParaRPr/>
          </a:p>
          <a:p>
            <a:pPr indent="0" lvl="0" marL="0" rtl="0" algn="just">
              <a:lnSpc>
                <a:spcPct val="90000"/>
              </a:lnSpc>
              <a:spcBef>
                <a:spcPts val="1000"/>
              </a:spcBef>
              <a:spcAft>
                <a:spcPts val="0"/>
              </a:spcAft>
              <a:buSzPts val="1600"/>
              <a:buNone/>
            </a:pPr>
            <a:r>
              <a:rPr lang="en-US" sz="1600"/>
              <a:t>INSERT INTO CUSTOMER (CNUM, CNAME, CITY, RATING, SNUM) VALUES ('C2004', 'Dhruv', 'Berlin', 300, 'S1002');</a:t>
            </a:r>
            <a:endParaRPr/>
          </a:p>
          <a:p>
            <a:pPr indent="0" lvl="0" marL="0" rtl="0" algn="just">
              <a:lnSpc>
                <a:spcPct val="90000"/>
              </a:lnSpc>
              <a:spcBef>
                <a:spcPts val="1000"/>
              </a:spcBef>
              <a:spcAft>
                <a:spcPts val="0"/>
              </a:spcAft>
              <a:buSzPts val="1600"/>
              <a:buNone/>
            </a:pPr>
            <a:r>
              <a:rPr lang="en-US" sz="1600"/>
              <a:t>INSERT INTO CUSTOMER (CNUM, CNAME, CITY, RATING, SNUM) VALUES ('C2005', 'Pratham', 'London', 100, 'S1001');</a:t>
            </a:r>
            <a:endParaRPr/>
          </a:p>
          <a:p>
            <a:pPr indent="0" lvl="0" marL="0" rtl="0" algn="just">
              <a:lnSpc>
                <a:spcPct val="90000"/>
              </a:lnSpc>
              <a:spcBef>
                <a:spcPts val="1000"/>
              </a:spcBef>
              <a:spcAft>
                <a:spcPts val="0"/>
              </a:spcAft>
              <a:buSzPts val="1600"/>
              <a:buNone/>
            </a:pPr>
            <a:r>
              <a:rPr lang="en-US" sz="1600"/>
              <a:t>INSERT INTO CUSTOMER (CNUM, CNAME, CITY, RATING, SNUM) VALUES ('C2006', 'Vyomesh', 'San Jose', 300, 'S1007');</a:t>
            </a:r>
            <a:endParaRPr/>
          </a:p>
          <a:p>
            <a:pPr indent="0" lvl="0" marL="0" rtl="0" algn="just">
              <a:lnSpc>
                <a:spcPct val="90000"/>
              </a:lnSpc>
              <a:spcBef>
                <a:spcPts val="1000"/>
              </a:spcBef>
              <a:spcAft>
                <a:spcPts val="0"/>
              </a:spcAft>
              <a:buSzPts val="1600"/>
              <a:buNone/>
            </a:pPr>
            <a:r>
              <a:rPr lang="en-US" sz="1600"/>
              <a:t>INSERT INTO CUSTOMER (CNUM, CNAME, CITY, RATING, SNUM) VALUES ('C2007', 'Kirit', 'Rome', 100, 'S1004');</a:t>
            </a:r>
            <a:endParaRPr/>
          </a:p>
          <a:p>
            <a:pPr indent="0" lvl="0" marL="0" rtl="0" algn="just">
              <a:lnSpc>
                <a:spcPct val="90000"/>
              </a:lnSpc>
              <a:spcBef>
                <a:spcPts val="1000"/>
              </a:spcBef>
              <a:spcAft>
                <a:spcPts val="0"/>
              </a:spcAft>
              <a:buSzPts val="1600"/>
              <a:buNone/>
            </a:pPr>
            <a:r>
              <a:rPr lang="en-US" sz="1600"/>
              <a:t>INSERT INTO CUSTOMER (CNUM, CNAME, CITY, RATING, SNUM) VALUES ('C2008', 'Kirit', 'Rome', 100, 'S1004');</a:t>
            </a:r>
            <a:endParaRPr/>
          </a:p>
          <a:p>
            <a:pPr indent="0" lvl="0" marL="0" rtl="0" algn="just">
              <a:lnSpc>
                <a:spcPct val="90000"/>
              </a:lnSpc>
              <a:spcBef>
                <a:spcPts val="1000"/>
              </a:spcBef>
              <a:spcAft>
                <a:spcPts val="0"/>
              </a:spcAft>
              <a:buSzPts val="1600"/>
              <a:buNone/>
            </a:pPr>
            <a:r>
              <a:rPr lang="en-US" sz="1600"/>
              <a:t>select * from Customer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type="title"/>
          </p:nvPr>
        </p:nvSpPr>
        <p:spPr>
          <a:xfrm>
            <a:off x="-2" y="0"/>
            <a:ext cx="12192002"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Create a Table </a:t>
            </a:r>
            <a:r>
              <a:rPr lang="en-US" sz="3200"/>
              <a:t>Order as per Practical 8 </a:t>
            </a:r>
            <a:endParaRPr/>
          </a:p>
        </p:txBody>
      </p:sp>
      <p:sp>
        <p:nvSpPr>
          <p:cNvPr id="376" name="Google Shape;376;p45"/>
          <p:cNvSpPr txBox="1"/>
          <p:nvPr>
            <p:ph idx="1" type="body"/>
          </p:nvPr>
        </p:nvSpPr>
        <p:spPr>
          <a:xfrm>
            <a:off x="131180" y="795204"/>
            <a:ext cx="11929641" cy="5590565"/>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1400"/>
              <a:buNone/>
            </a:pPr>
            <a:r>
              <a:rPr lang="en-US" sz="1400"/>
              <a:t>CREATE TABLE "ORDER" (</a:t>
            </a:r>
            <a:endParaRPr/>
          </a:p>
          <a:p>
            <a:pPr indent="0" lvl="0" marL="0" rtl="0" algn="just">
              <a:lnSpc>
                <a:spcPct val="90000"/>
              </a:lnSpc>
              <a:spcBef>
                <a:spcPts val="1000"/>
              </a:spcBef>
              <a:spcAft>
                <a:spcPts val="0"/>
              </a:spcAft>
              <a:buSzPts val="1400"/>
              <a:buNone/>
            </a:pPr>
            <a:r>
              <a:rPr lang="en-US" sz="1400"/>
              <a:t>  ONUM VARCHAR2(6) CONSTRAINT pkonum PRIMARY KEY CHECK (ONUM LIKE 'O%'),</a:t>
            </a:r>
            <a:endParaRPr/>
          </a:p>
          <a:p>
            <a:pPr indent="0" lvl="0" marL="0" rtl="0" algn="just">
              <a:lnSpc>
                <a:spcPct val="90000"/>
              </a:lnSpc>
              <a:spcBef>
                <a:spcPts val="1000"/>
              </a:spcBef>
              <a:spcAft>
                <a:spcPts val="0"/>
              </a:spcAft>
              <a:buSzPts val="1400"/>
              <a:buNone/>
            </a:pPr>
            <a:r>
              <a:rPr lang="en-US" sz="1400"/>
              <a:t>  AMT NUMBER(10, 2) NOT NULL,</a:t>
            </a:r>
            <a:endParaRPr/>
          </a:p>
          <a:p>
            <a:pPr indent="0" lvl="0" marL="0" rtl="0" algn="just">
              <a:lnSpc>
                <a:spcPct val="90000"/>
              </a:lnSpc>
              <a:spcBef>
                <a:spcPts val="1000"/>
              </a:spcBef>
              <a:spcAft>
                <a:spcPts val="0"/>
              </a:spcAft>
              <a:buSzPts val="1400"/>
              <a:buNone/>
            </a:pPr>
            <a:r>
              <a:rPr lang="en-US" sz="1400"/>
              <a:t>  ODATE DATE,</a:t>
            </a:r>
            <a:endParaRPr/>
          </a:p>
          <a:p>
            <a:pPr indent="0" lvl="0" marL="0" rtl="0" algn="just">
              <a:lnSpc>
                <a:spcPct val="90000"/>
              </a:lnSpc>
              <a:spcBef>
                <a:spcPts val="1000"/>
              </a:spcBef>
              <a:spcAft>
                <a:spcPts val="0"/>
              </a:spcAft>
              <a:buSzPts val="1400"/>
              <a:buNone/>
            </a:pPr>
            <a:r>
              <a:rPr lang="en-US" sz="1400"/>
              <a:t>  CNUM VARCHAR2(6) REFERENCES CUSTOMER(CNUM),</a:t>
            </a:r>
            <a:endParaRPr/>
          </a:p>
          <a:p>
            <a:pPr indent="0" lvl="0" marL="0" rtl="0" algn="just">
              <a:lnSpc>
                <a:spcPct val="90000"/>
              </a:lnSpc>
              <a:spcBef>
                <a:spcPts val="1000"/>
              </a:spcBef>
              <a:spcAft>
                <a:spcPts val="0"/>
              </a:spcAft>
              <a:buSzPts val="1400"/>
              <a:buNone/>
            </a:pPr>
            <a:r>
              <a:rPr lang="en-US" sz="1400"/>
              <a:t>  SNUM VARCHAR2(6) REFERENCES SALESMEN(SNUM)</a:t>
            </a:r>
            <a:endParaRPr/>
          </a:p>
          <a:p>
            <a:pPr indent="0" lvl="0" marL="0" rtl="0" algn="just">
              <a:lnSpc>
                <a:spcPct val="90000"/>
              </a:lnSpc>
              <a:spcBef>
                <a:spcPts val="1000"/>
              </a:spcBef>
              <a:spcAft>
                <a:spcPts val="0"/>
              </a:spcAft>
              <a:buSzPts val="1400"/>
              <a:buNone/>
            </a:pPr>
            <a:r>
              <a:rPr lang="en-US" sz="1400"/>
              <a:t>);</a:t>
            </a:r>
            <a:endParaRPr/>
          </a:p>
          <a:p>
            <a:pPr indent="0" lvl="0" marL="0" rtl="0" algn="just">
              <a:lnSpc>
                <a:spcPct val="90000"/>
              </a:lnSpc>
              <a:spcBef>
                <a:spcPts val="1000"/>
              </a:spcBef>
              <a:spcAft>
                <a:spcPts val="0"/>
              </a:spcAft>
              <a:buSzPts val="1400"/>
              <a:buNone/>
            </a:pPr>
            <a:r>
              <a:rPr lang="en-US" sz="1400"/>
              <a:t>-- Insert data into the ORDER table</a:t>
            </a:r>
            <a:endParaRPr/>
          </a:p>
          <a:p>
            <a:pPr indent="0" lvl="0" marL="0" rtl="0" algn="just">
              <a:lnSpc>
                <a:spcPct val="90000"/>
              </a:lnSpc>
              <a:spcBef>
                <a:spcPts val="1000"/>
              </a:spcBef>
              <a:spcAft>
                <a:spcPts val="0"/>
              </a:spcAft>
              <a:buSzPts val="1400"/>
              <a:buNone/>
            </a:pPr>
            <a:r>
              <a:rPr lang="en-US" sz="1400"/>
              <a:t>INSERT INTO "ORDER" (ONUM, AMT, ODATE, CNUM, SNUM) VALUES ('O3001', 18.69, TO_DATE('10-Mar-90', 'DD-Mon-RR'), 'C2008', 'S1007');</a:t>
            </a:r>
            <a:endParaRPr/>
          </a:p>
          <a:p>
            <a:pPr indent="0" lvl="0" marL="0" rtl="0" algn="just">
              <a:lnSpc>
                <a:spcPct val="90000"/>
              </a:lnSpc>
              <a:spcBef>
                <a:spcPts val="1000"/>
              </a:spcBef>
              <a:spcAft>
                <a:spcPts val="0"/>
              </a:spcAft>
              <a:buSzPts val="1400"/>
              <a:buNone/>
            </a:pPr>
            <a:r>
              <a:rPr lang="en-US" sz="1400"/>
              <a:t>INSERT INTO "ORDER" (ONUM, AMT, ODATE, CNUM, SNUM) VALUES ('O3003', 767.19, TO_DATE('10-Mar-90', 'DD-Mon-RR'), 'C2001', 'S1001');</a:t>
            </a:r>
            <a:endParaRPr/>
          </a:p>
          <a:p>
            <a:pPr indent="0" lvl="0" marL="0" rtl="0" algn="just">
              <a:lnSpc>
                <a:spcPct val="90000"/>
              </a:lnSpc>
              <a:spcBef>
                <a:spcPts val="1000"/>
              </a:spcBef>
              <a:spcAft>
                <a:spcPts val="0"/>
              </a:spcAft>
              <a:buSzPts val="1400"/>
              <a:buNone/>
            </a:pPr>
            <a:r>
              <a:rPr lang="en-US" sz="1400"/>
              <a:t>INSERT INTO "ORDER" (ONUM, AMT, ODATE, CNUM, SNUM) VALUES ('O3002', 1900.10, TO_DATE('03-Oct-90', 'DD-Mon-RR'), 'C2007', 'S1004');</a:t>
            </a:r>
            <a:endParaRPr/>
          </a:p>
          <a:p>
            <a:pPr indent="0" lvl="0" marL="0" rtl="0" algn="just">
              <a:lnSpc>
                <a:spcPct val="90000"/>
              </a:lnSpc>
              <a:spcBef>
                <a:spcPts val="1000"/>
              </a:spcBef>
              <a:spcAft>
                <a:spcPts val="0"/>
              </a:spcAft>
              <a:buSzPts val="1400"/>
              <a:buNone/>
            </a:pPr>
            <a:r>
              <a:rPr lang="en-US" sz="1400"/>
              <a:t>INSERT INTO "ORDER" (ONUM, AMT, ODATE, CNUM, SNUM) VALUES ('O3005', 5160.45, TO_DATE('04-Oct-90', 'DD-Mon-RR'), 'C2003', 'S1002');</a:t>
            </a:r>
            <a:endParaRPr/>
          </a:p>
          <a:p>
            <a:pPr indent="0" lvl="0" marL="0" rtl="0" algn="just">
              <a:lnSpc>
                <a:spcPct val="90000"/>
              </a:lnSpc>
              <a:spcBef>
                <a:spcPts val="1000"/>
              </a:spcBef>
              <a:spcAft>
                <a:spcPts val="0"/>
              </a:spcAft>
              <a:buSzPts val="1400"/>
              <a:buNone/>
            </a:pPr>
            <a:r>
              <a:rPr lang="en-US" sz="1400"/>
              <a:t>INSERT INTO "ORDER" (ONUM, AMT, ODATE, CNUM, SNUM) VALUES ('O3006', 1098.16, TO_DATE('10-Mar-90', 'DD-Mon-RR'), 'C2008', 'S1007');</a:t>
            </a:r>
            <a:endParaRPr/>
          </a:p>
          <a:p>
            <a:pPr indent="0" lvl="0" marL="0" rtl="0" algn="just">
              <a:lnSpc>
                <a:spcPct val="90000"/>
              </a:lnSpc>
              <a:spcBef>
                <a:spcPts val="1000"/>
              </a:spcBef>
              <a:spcAft>
                <a:spcPts val="0"/>
              </a:spcAft>
              <a:buSzPts val="1400"/>
              <a:buNone/>
            </a:pPr>
            <a:r>
              <a:rPr lang="en-US" sz="1400"/>
              <a:t>INSERT INTO "ORDER" (ONUM, AMT, ODATE, CNUM, SNUM) VALUES ('O3009', 1713.23, TO_DATE('10-Apr-90', 'DD-Mon-RR'), 'C2002', 'S1003');</a:t>
            </a:r>
            <a:endParaRPr/>
          </a:p>
          <a:p>
            <a:pPr indent="0" lvl="0" marL="0" rtl="0" algn="just">
              <a:lnSpc>
                <a:spcPct val="90000"/>
              </a:lnSpc>
              <a:spcBef>
                <a:spcPts val="1000"/>
              </a:spcBef>
              <a:spcAft>
                <a:spcPts val="0"/>
              </a:spcAft>
              <a:buSzPts val="1400"/>
              <a:buNone/>
            </a:pPr>
            <a:r>
              <a:rPr lang="en-US" sz="1400"/>
              <a:t>INSERT INTO "ORDER" (ONUM, AMT, ODATE, CNUM, SNUM) VALUES ('O3007', 75.75, TO_DATE('10-Apr-90', 'DD-Mon-RR'), 'C2004', 'S1002');</a:t>
            </a:r>
            <a:endParaRPr/>
          </a:p>
          <a:p>
            <a:pPr indent="0" lvl="0" marL="0" rtl="0" algn="just">
              <a:lnSpc>
                <a:spcPct val="90000"/>
              </a:lnSpc>
              <a:spcBef>
                <a:spcPts val="1000"/>
              </a:spcBef>
              <a:spcAft>
                <a:spcPts val="0"/>
              </a:spcAft>
              <a:buSzPts val="1400"/>
              <a:buNone/>
            </a:pPr>
            <a:r>
              <a:rPr lang="en-US" sz="1400"/>
              <a:t>INSERT INTO "ORDER" (ONUM, AMT, ODATE, CNUM, SNUM) VALUES ('O3008', 4723.00, TO_DATE('10-May-90', 'DD-Mon-RR'), 'C2006', 'S1001');</a:t>
            </a:r>
            <a:endParaRPr/>
          </a:p>
          <a:p>
            <a:pPr indent="0" lvl="0" marL="0" rtl="0" algn="just">
              <a:lnSpc>
                <a:spcPct val="90000"/>
              </a:lnSpc>
              <a:spcBef>
                <a:spcPts val="1000"/>
              </a:spcBef>
              <a:spcAft>
                <a:spcPts val="0"/>
              </a:spcAft>
              <a:buSzPts val="1400"/>
              <a:buNone/>
            </a:pPr>
            <a:r>
              <a:rPr lang="en-US" sz="1400"/>
              <a:t>INSERT INTO "ORDER" (ONUM, AMT, ODATE, CNUM, SNUM) VALUES ('O3010', 1309.95, TO_DATE('10-May-90', 'DD-Mon-RR'), 'C2004', 'S1002');</a:t>
            </a:r>
            <a:endParaRPr/>
          </a:p>
          <a:p>
            <a:pPr indent="0" lvl="0" marL="0" rtl="0" algn="just">
              <a:lnSpc>
                <a:spcPct val="90000"/>
              </a:lnSpc>
              <a:spcBef>
                <a:spcPts val="1000"/>
              </a:spcBef>
              <a:spcAft>
                <a:spcPts val="0"/>
              </a:spcAft>
              <a:buSzPts val="1400"/>
              <a:buNone/>
            </a:pPr>
            <a:r>
              <a:rPr lang="en-US" sz="1400"/>
              <a:t>INSERT INTO "ORDER" (ONUM, AMT, ODATE, CNUM, SNUM) VALUES ('O3011', 9891.88, TO_DATE('10-Jun-90', 'DD-Mon-RR'), 'C2006', 'S1001');</a:t>
            </a:r>
            <a:endParaRPr/>
          </a:p>
          <a:p>
            <a:pPr indent="0" lvl="0" marL="0" rtl="0" algn="just">
              <a:lnSpc>
                <a:spcPct val="90000"/>
              </a:lnSpc>
              <a:spcBef>
                <a:spcPts val="1000"/>
              </a:spcBef>
              <a:spcAft>
                <a:spcPts val="0"/>
              </a:spcAft>
              <a:buSzPts val="1400"/>
              <a:buNone/>
            </a:pPr>
            <a:r>
              <a:rPr lang="en-US" sz="1400"/>
              <a:t>Select * from "ORDER";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2" y="0"/>
            <a:ext cx="9580730" cy="711200"/>
          </a:xfrm>
          <a:prstGeom prst="rect">
            <a:avLst/>
          </a:prstGeom>
          <a:solidFill>
            <a:srgbClr val="C0C0C0">
              <a:alpha val="49803"/>
            </a:srgbClr>
          </a:solidFill>
          <a:ln>
            <a:noFill/>
          </a:ln>
        </p:spPr>
        <p:txBody>
          <a:bodyPr anchorCtr="0" anchor="ctr" bIns="108000" lIns="216000" spcFirstLastPara="1" rIns="216000" wrap="square" tIns="108000">
            <a:noAutofit/>
          </a:bodyPr>
          <a:lstStyle/>
          <a:p>
            <a:pPr indent="0" lvl="0" marL="0" rtl="0" algn="l">
              <a:lnSpc>
                <a:spcPct val="90000"/>
              </a:lnSpc>
              <a:spcBef>
                <a:spcPts val="0"/>
              </a:spcBef>
              <a:spcAft>
                <a:spcPts val="0"/>
              </a:spcAft>
              <a:buClr>
                <a:srgbClr val="363636"/>
              </a:buClr>
              <a:buSzPts val="2400"/>
              <a:buFont typeface="Roboto"/>
              <a:buNone/>
            </a:pPr>
            <a:r>
              <a:rPr lang="en-US" sz="2400"/>
              <a:t>Given the table ORDER (ONUM, AMT, ODATE, CNUM, SNUM) write a cursor to select the five highest amount (AMT) order details from the table. </a:t>
            </a:r>
            <a:endParaRPr/>
          </a:p>
        </p:txBody>
      </p:sp>
      <p:sp>
        <p:nvSpPr>
          <p:cNvPr id="382" name="Google Shape;382;p46"/>
          <p:cNvSpPr txBox="1"/>
          <p:nvPr>
            <p:ph idx="1" type="body"/>
          </p:nvPr>
        </p:nvSpPr>
        <p:spPr>
          <a:xfrm>
            <a:off x="131180" y="795204"/>
            <a:ext cx="11929641" cy="5590565"/>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900"/>
              <a:buNone/>
            </a:pPr>
            <a:r>
              <a:rPr lang="en-US" sz="900">
                <a:latin typeface="Arial"/>
                <a:ea typeface="Arial"/>
                <a:cs typeface="Arial"/>
                <a:sym typeface="Arial"/>
              </a:rPr>
              <a:t>DECLARE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CURSOR top_orders_cursor IS</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SELECT ONUM, AMT, ODATE, CNUM, 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FROM "ORDER"</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ORDER BY AMT DESC</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FETCH FIRST 5 ROWS ONLY;</a:t>
            </a:r>
            <a:endParaRPr sz="900">
              <a:latin typeface="Arial"/>
              <a:ea typeface="Arial"/>
              <a:cs typeface="Arial"/>
              <a:sym typeface="Arial"/>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v_onum "ORDER".ONUM%TYPE;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v_amt "ORDER".AMT%TYPE;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v_odate "ORDER".ODATE%TYPE;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v_cnum "ORDER".CNUM%TYPE;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v_snum "ORDER".SNUM%TYPE;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BEGIN</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OPEN top_orders_cursor;</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FETCH top_orders_cursor INTO v_onum, v_amt, v_odate, v_cnum, v_snum;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DBMS_OUTPUT.PUT_LINE('Top 5 Orders with the Highest Amounts:');</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DBMS_OUTPUT.PUT_LINE('ONUM' || CHR(9) || 'AMT' || CHR(9) || 'ODATE' || CHR(9) || 'CNUM' || CHR(9) || 'SNUM');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DBMS_OUTPUT.PUT_LINE('---------------------------------------------');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WHILE top_orders_cursor%FOUND LOOP</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DBMS_OUTPUT.PUT_LINE(v_onum || CHR(9) || v_amt || CHR(9) || v_odate || CHR(9) || v_cnum || CHR(9) || v_snum);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FETCH top_orders_cursor INTO v_onum, v_amt, v_odate, v_cnum, v_snum;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END LOOP;</a:t>
            </a:r>
            <a:endParaRPr sz="900">
              <a:latin typeface="Arial"/>
              <a:ea typeface="Arial"/>
              <a:cs typeface="Arial"/>
              <a:sym typeface="Arial"/>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CLOSE top_orders_cursor;</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END;</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a:t>
            </a:r>
            <a:endParaRPr/>
          </a:p>
        </p:txBody>
      </p:sp>
      <p:pic>
        <p:nvPicPr>
          <p:cNvPr id="383" name="Google Shape;383;p46"/>
          <p:cNvPicPr preferRelativeResize="0"/>
          <p:nvPr/>
        </p:nvPicPr>
        <p:blipFill rotWithShape="1">
          <a:blip r:embed="rId3">
            <a:alphaModFix/>
          </a:blip>
          <a:srcRect b="15767" l="0" r="75000" t="61008"/>
          <a:stretch/>
        </p:blipFill>
        <p:spPr>
          <a:xfrm>
            <a:off x="7568208" y="1641720"/>
            <a:ext cx="3252787" cy="169883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txBox="1"/>
          <p:nvPr>
            <p:ph type="title"/>
          </p:nvPr>
        </p:nvSpPr>
        <p:spPr>
          <a:xfrm>
            <a:off x="-2" y="0"/>
            <a:ext cx="9580730" cy="711200"/>
          </a:xfrm>
          <a:prstGeom prst="rect">
            <a:avLst/>
          </a:prstGeom>
          <a:solidFill>
            <a:srgbClr val="C0C0C0">
              <a:alpha val="49803"/>
            </a:srgbClr>
          </a:solidFill>
          <a:ln>
            <a:noFill/>
          </a:ln>
        </p:spPr>
        <p:txBody>
          <a:bodyPr anchorCtr="0" anchor="ctr" bIns="108000" lIns="216000" spcFirstLastPara="1" rIns="216000" wrap="square" tIns="108000">
            <a:noAutofit/>
          </a:bodyPr>
          <a:lstStyle/>
          <a:p>
            <a:pPr indent="0" lvl="0" marL="0" rtl="0" algn="l">
              <a:lnSpc>
                <a:spcPct val="90000"/>
              </a:lnSpc>
              <a:spcBef>
                <a:spcPts val="0"/>
              </a:spcBef>
              <a:spcAft>
                <a:spcPts val="0"/>
              </a:spcAft>
              <a:buClr>
                <a:srgbClr val="363636"/>
              </a:buClr>
              <a:buSzPts val="2400"/>
              <a:buFont typeface="Roboto"/>
              <a:buNone/>
            </a:pPr>
            <a:r>
              <a:rPr lang="en-US" sz="2400"/>
              <a:t>To write a Cursor to display the list of customers who are living in San jose or London.</a:t>
            </a:r>
            <a:endParaRPr/>
          </a:p>
        </p:txBody>
      </p:sp>
      <p:sp>
        <p:nvSpPr>
          <p:cNvPr id="389" name="Google Shape;389;p47"/>
          <p:cNvSpPr txBox="1"/>
          <p:nvPr>
            <p:ph idx="1" type="body"/>
          </p:nvPr>
        </p:nvSpPr>
        <p:spPr>
          <a:xfrm>
            <a:off x="131180" y="795204"/>
            <a:ext cx="11929641" cy="5590565"/>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900"/>
              <a:buNone/>
            </a:pPr>
            <a:r>
              <a:rPr lang="en-US" sz="900">
                <a:latin typeface="Arial"/>
                <a:ea typeface="Arial"/>
                <a:cs typeface="Arial"/>
                <a:sym typeface="Arial"/>
              </a:rPr>
              <a:t>DECLARE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CURSOR customer_cursor IS</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SELECT CNUM, CNAME, CITY, RATING, 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FROM CUSTOMER</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WHERE CITY IN ('San Jose', 'London');</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v_cnum CUSTOMER.CNUM%TYPE;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v_cname CUSTOMER.CNAME%TYPE;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v_city CUSTOMER.CITY%TYPE;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v_rating CUSTOMER.RATING%TYPE;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v_snum CUSTOMER.SNUM%TYPE;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BEGIN</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OPEN customer_cursor;</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FETCH customer_cursor INTO v_cnum, v_cname, v_city, v_rating, v_snum;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DBMS_OUTPUT.PUT_LINE('List of Customers Living in San Jose or London:');</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DBMS_OUTPUT.PUT_LINE('CNUM' || CHR(9) || 'CNAME' || CHR(9) || 'CITY' || CHR(9) || 'RATING' || CHR(9) || 'SNUM');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DBMS_OUTPUT.PUT_LINE('-------------------------------------------------------------');</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WHILE customer_cursor%FOUND LOOP</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DBMS_OUTPUT.PUT_LINE(v_cnum || CHR(9) || v_cname || CHR(9) || v_city || CHR(9) || v_rating || CHR(9) || v_snum);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FETCH customer_cursor INTO v_cnum, v_cname, v_city, v_rating, v_snum;</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END LOOP;</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    CLOSE customer_cursor;</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END;</a:t>
            </a:r>
            <a:endParaRPr/>
          </a:p>
          <a:p>
            <a:pPr indent="0" lvl="0" marL="0" rtl="0" algn="just">
              <a:lnSpc>
                <a:spcPct val="90000"/>
              </a:lnSpc>
              <a:spcBef>
                <a:spcPts val="1000"/>
              </a:spcBef>
              <a:spcAft>
                <a:spcPts val="0"/>
              </a:spcAft>
              <a:buSzPts val="900"/>
              <a:buNone/>
            </a:pPr>
            <a:r>
              <a:rPr lang="en-US" sz="900">
                <a:latin typeface="Arial"/>
                <a:ea typeface="Arial"/>
                <a:cs typeface="Arial"/>
                <a:sym typeface="Arial"/>
              </a:rPr>
              <a:t>/</a:t>
            </a:r>
            <a:endParaRPr/>
          </a:p>
        </p:txBody>
      </p:sp>
      <p:pic>
        <p:nvPicPr>
          <p:cNvPr id="390" name="Google Shape;390;p47"/>
          <p:cNvPicPr preferRelativeResize="0"/>
          <p:nvPr/>
        </p:nvPicPr>
        <p:blipFill rotWithShape="1">
          <a:blip r:embed="rId3">
            <a:alphaModFix/>
          </a:blip>
          <a:srcRect b="17308" l="0" r="68105" t="61922"/>
          <a:stretch/>
        </p:blipFill>
        <p:spPr>
          <a:xfrm>
            <a:off x="6007040" y="1266092"/>
            <a:ext cx="5725415" cy="209608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type="title"/>
          </p:nvPr>
        </p:nvSpPr>
        <p:spPr>
          <a:xfrm>
            <a:off x="-2" y="0"/>
            <a:ext cx="12192002"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Calculate hra,da, gross and net by using PL/SQL program</a:t>
            </a:r>
            <a:endParaRPr/>
          </a:p>
        </p:txBody>
      </p:sp>
      <p:sp>
        <p:nvSpPr>
          <p:cNvPr id="396" name="Google Shape;396;p48"/>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1050"/>
              <a:buNone/>
            </a:pPr>
            <a:r>
              <a:rPr lang="en-US" sz="1050">
                <a:latin typeface="Arial"/>
                <a:ea typeface="Arial"/>
                <a:cs typeface="Arial"/>
                <a:sym typeface="Arial"/>
              </a:rPr>
              <a:t>DECLARE</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v_basic NUMBER := 15000; -- Replace with the desired basic salary</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v_hra NUMBER;</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v_da NUMBER;</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v_gross NUMBER;</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v_net NUMBER;</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BEGIN</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 Calculate HRA based on the given rules</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CASE</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WHEN v_basic = 15000 THEN</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v_hra := v_basic * 0.12;</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v_da := v_basic * 0.08;</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WHEN v_basic = 12000 THEN</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v_hra := v_basic * 0.10;</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v_da := v_basic * 0.06;</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WHEN v_basic = 9000 THEN</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v_hra := v_basic * 0.07;</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v_da := v_basic * 0.04;</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ELSE</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v_hra := v_basic * 0.05;</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v_da := 200;</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END CASE;</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 Calculate Gross and Net</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v_gross := v_basic + v_hra + v_da;</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v_net := v_gross - (CASE WHEN v_basic = 15000 THEN 0 ELSE 200 END);</a:t>
            </a:r>
            <a:endParaRPr/>
          </a:p>
          <a:p>
            <a:pPr indent="0" lvl="0" marL="0" rtl="0" algn="just">
              <a:lnSpc>
                <a:spcPct val="90000"/>
              </a:lnSpc>
              <a:spcBef>
                <a:spcPts val="1000"/>
              </a:spcBef>
              <a:spcAft>
                <a:spcPts val="0"/>
              </a:spcAft>
              <a:buSzPts val="1050"/>
              <a:buNone/>
            </a:pPr>
            <a:r>
              <a:t/>
            </a:r>
            <a:endParaRPr sz="1050">
              <a:latin typeface="Arial"/>
              <a:ea typeface="Arial"/>
              <a:cs typeface="Arial"/>
              <a:sym typeface="Arial"/>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 Output the results</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DBMS_OUTPUT.PUT_LINE('Basic: ' || v_basic);</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DBMS_OUTPUT.PUT_LINE('HRA: ' || v_hra);</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DBMS_OUTPUT.PUT_LINE('DA: ' || v_da);</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DBMS_OUTPUT.PUT_LINE('Gross: ' || v_gross);</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  DBMS_OUTPUT.PUT_LINE('Net: ' || v_net);</a:t>
            </a:r>
            <a:endParaRPr/>
          </a:p>
          <a:p>
            <a:pPr indent="0" lvl="0" marL="0" rtl="0" algn="just">
              <a:lnSpc>
                <a:spcPct val="90000"/>
              </a:lnSpc>
              <a:spcBef>
                <a:spcPts val="1000"/>
              </a:spcBef>
              <a:spcAft>
                <a:spcPts val="0"/>
              </a:spcAft>
              <a:buSzPts val="1050"/>
              <a:buNone/>
            </a:pPr>
            <a:r>
              <a:rPr lang="en-US" sz="1050">
                <a:latin typeface="Arial"/>
                <a:ea typeface="Arial"/>
                <a:cs typeface="Arial"/>
                <a:sym typeface="Arial"/>
              </a:rPr>
              <a:t>END;</a:t>
            </a:r>
            <a:endParaRPr/>
          </a:p>
          <a:p>
            <a:pPr indent="0" lvl="0" marL="0" rtl="0" algn="just">
              <a:lnSpc>
                <a:spcPct val="90000"/>
              </a:lnSpc>
              <a:spcBef>
                <a:spcPts val="1000"/>
              </a:spcBef>
              <a:spcAft>
                <a:spcPts val="0"/>
              </a:spcAft>
              <a:buSzPts val="1050"/>
              <a:buNone/>
            </a:pPr>
            <a:r>
              <a:t/>
            </a:r>
            <a:endParaRPr sz="1050">
              <a:latin typeface="Arial"/>
              <a:ea typeface="Arial"/>
              <a:cs typeface="Arial"/>
              <a:sym typeface="Arial"/>
            </a:endParaRPr>
          </a:p>
        </p:txBody>
      </p:sp>
      <p:pic>
        <p:nvPicPr>
          <p:cNvPr id="397" name="Google Shape;397;p48"/>
          <p:cNvPicPr preferRelativeResize="0"/>
          <p:nvPr/>
        </p:nvPicPr>
        <p:blipFill rotWithShape="1">
          <a:blip r:embed="rId3">
            <a:alphaModFix/>
          </a:blip>
          <a:srcRect b="12499" l="0" r="87566" t="70192"/>
          <a:stretch/>
        </p:blipFill>
        <p:spPr>
          <a:xfrm>
            <a:off x="8184767" y="4249148"/>
            <a:ext cx="2570479" cy="2011678"/>
          </a:xfrm>
          <a:prstGeom prst="rect">
            <a:avLst/>
          </a:prstGeom>
          <a:noFill/>
          <a:ln>
            <a:noFill/>
          </a:ln>
        </p:spPr>
      </p:pic>
      <p:graphicFrame>
        <p:nvGraphicFramePr>
          <p:cNvPr id="398" name="Google Shape;398;p48"/>
          <p:cNvGraphicFramePr/>
          <p:nvPr/>
        </p:nvGraphicFramePr>
        <p:xfrm>
          <a:off x="2885428" y="4249148"/>
          <a:ext cx="3000000" cy="3000000"/>
        </p:xfrm>
        <a:graphic>
          <a:graphicData uri="http://schemas.openxmlformats.org/drawingml/2006/table">
            <a:tbl>
              <a:tblPr bandRow="1">
                <a:noFill/>
                <a:tableStyleId>{30D40F43-9263-4A33-ABF2-7A6A43457244}</a:tableStyleId>
              </a:tblPr>
              <a:tblGrid>
                <a:gridCol w="823675"/>
                <a:gridCol w="1005125"/>
                <a:gridCol w="971550"/>
              </a:tblGrid>
              <a:tr h="203200">
                <a:tc>
                  <a:txBody>
                    <a:bodyPr/>
                    <a:lstStyle/>
                    <a:p>
                      <a:pPr indent="0" lvl="0" marL="0" marR="0" rtl="0" algn="l">
                        <a:spcBef>
                          <a:spcPts val="0"/>
                        </a:spcBef>
                        <a:spcAft>
                          <a:spcPts val="0"/>
                        </a:spcAft>
                        <a:buNone/>
                      </a:pPr>
                      <a:r>
                        <a:rPr lang="en-US" sz="1600" u="none" cap="none" strike="noStrike"/>
                        <a:t>Basic</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HRA</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DA</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03200">
                <a:tc>
                  <a:txBody>
                    <a:bodyPr/>
                    <a:lstStyle/>
                    <a:p>
                      <a:pPr indent="0" lvl="0" marL="0" marR="0" rtl="0" algn="l">
                        <a:spcBef>
                          <a:spcPts val="0"/>
                        </a:spcBef>
                        <a:spcAft>
                          <a:spcPts val="0"/>
                        </a:spcAft>
                        <a:buNone/>
                      </a:pPr>
                      <a:r>
                        <a:rPr lang="en-US" sz="1600" u="none" cap="none" strike="noStrike"/>
                        <a:t>15000</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12%</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8%</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03200">
                <a:tc>
                  <a:txBody>
                    <a:bodyPr/>
                    <a:lstStyle/>
                    <a:p>
                      <a:pPr indent="0" lvl="0" marL="0" marR="0" rtl="0" algn="l">
                        <a:spcBef>
                          <a:spcPts val="0"/>
                        </a:spcBef>
                        <a:spcAft>
                          <a:spcPts val="0"/>
                        </a:spcAft>
                        <a:buNone/>
                      </a:pPr>
                      <a:r>
                        <a:rPr lang="en-US" sz="1600" u="none" cap="none" strike="noStrike"/>
                        <a:t>12000</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10%</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6%</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03200">
                <a:tc>
                  <a:txBody>
                    <a:bodyPr/>
                    <a:lstStyle/>
                    <a:p>
                      <a:pPr indent="0" lvl="0" marL="0" marR="0" rtl="0" algn="l">
                        <a:spcBef>
                          <a:spcPts val="0"/>
                        </a:spcBef>
                        <a:spcAft>
                          <a:spcPts val="0"/>
                        </a:spcAft>
                        <a:buNone/>
                      </a:pPr>
                      <a:r>
                        <a:rPr lang="en-US" sz="1600" u="none" cap="none" strike="noStrike"/>
                        <a:t>9000</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7%</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4%</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03200">
                <a:tc>
                  <a:txBody>
                    <a:bodyPr/>
                    <a:lstStyle/>
                    <a:p>
                      <a:pPr indent="0" lvl="0" marL="0" marR="0" rtl="0" algn="l">
                        <a:spcBef>
                          <a:spcPts val="0"/>
                        </a:spcBef>
                        <a:spcAft>
                          <a:spcPts val="0"/>
                        </a:spcAft>
                        <a:buNone/>
                      </a:pPr>
                      <a:r>
                        <a:rPr lang="en-US" sz="1600" u="none" cap="none" strike="noStrike"/>
                        <a:t>OTHERS</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5%</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t>200/-</a:t>
                      </a:r>
                      <a:endParaRPr sz="1400" u="none" cap="none" strike="noStrike">
                        <a:latin typeface="Courier New"/>
                        <a:ea typeface="Courier New"/>
                        <a:cs typeface="Courier New"/>
                        <a:sym typeface="Courier New"/>
                      </a:endParaRPr>
                    </a:p>
                  </a:txBody>
                  <a:tcPr marT="0" marB="0"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txBox="1"/>
          <p:nvPr>
            <p:ph idx="4294967295" type="title"/>
          </p:nvPr>
        </p:nvSpPr>
        <p:spPr>
          <a:xfrm>
            <a:off x="244699" y="108523"/>
            <a:ext cx="10515600" cy="5879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mbria"/>
              <a:buNone/>
            </a:pPr>
            <a:r>
              <a:rPr b="1" lang="en-US">
                <a:solidFill>
                  <a:schemeClr val="dk1"/>
                </a:solidFill>
                <a:latin typeface="Cambria"/>
                <a:ea typeface="Cambria"/>
                <a:cs typeface="Cambria"/>
                <a:sym typeface="Cambria"/>
              </a:rPr>
              <a:t>Function</a:t>
            </a:r>
            <a:endParaRPr/>
          </a:p>
        </p:txBody>
      </p:sp>
      <p:sp>
        <p:nvSpPr>
          <p:cNvPr id="404" name="Google Shape;404;p49"/>
          <p:cNvSpPr txBox="1"/>
          <p:nvPr/>
        </p:nvSpPr>
        <p:spPr>
          <a:xfrm>
            <a:off x="244699" y="965978"/>
            <a:ext cx="11754392" cy="156042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90000"/>
              </a:lnSpc>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A function is similar to a procedure, except that it returns a single value.</a:t>
            </a:r>
            <a:endParaRPr/>
          </a:p>
          <a:p>
            <a:pPr indent="-311150" lvl="0" marL="342900" marR="0" rtl="0" algn="just">
              <a:lnSpc>
                <a:spcPct val="90000"/>
              </a:lnSpc>
              <a:spcBef>
                <a:spcPts val="0"/>
              </a:spcBef>
              <a:spcAft>
                <a:spcPts val="0"/>
              </a:spcAft>
              <a:buClr>
                <a:schemeClr val="dk1"/>
              </a:buClr>
              <a:buSzPts val="500"/>
              <a:buFont typeface="Noto Sans Symbols"/>
              <a:buNone/>
            </a:pPr>
            <a:r>
              <a:t/>
            </a:r>
            <a:endParaRPr sz="500">
              <a:solidFill>
                <a:schemeClr val="dk1"/>
              </a:solidFill>
              <a:latin typeface="Cambria"/>
              <a:ea typeface="Cambria"/>
              <a:cs typeface="Cambria"/>
              <a:sym typeface="Cambria"/>
            </a:endParaRPr>
          </a:p>
          <a:p>
            <a:pPr indent="-342900" lvl="0" marL="342900" marR="0" rtl="0" algn="just">
              <a:lnSpc>
                <a:spcPct val="90000"/>
              </a:lnSpc>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Functions can accept one, many, or no parameters, but a function must have a return clause in the executable section of the function.</a:t>
            </a:r>
            <a:endParaRPr/>
          </a:p>
          <a:p>
            <a:pPr indent="-311150" lvl="0" marL="342900" marR="0" rtl="0" algn="just">
              <a:lnSpc>
                <a:spcPct val="90000"/>
              </a:lnSpc>
              <a:spcBef>
                <a:spcPts val="0"/>
              </a:spcBef>
              <a:spcAft>
                <a:spcPts val="0"/>
              </a:spcAft>
              <a:buClr>
                <a:schemeClr val="dk1"/>
              </a:buClr>
              <a:buSzPts val="500"/>
              <a:buFont typeface="Noto Sans Symbols"/>
              <a:buNone/>
            </a:pPr>
            <a:r>
              <a:t/>
            </a:r>
            <a:endParaRPr sz="500">
              <a:solidFill>
                <a:schemeClr val="dk1"/>
              </a:solidFill>
              <a:latin typeface="Cambria"/>
              <a:ea typeface="Cambria"/>
              <a:cs typeface="Cambria"/>
              <a:sym typeface="Cambria"/>
            </a:endParaRPr>
          </a:p>
          <a:p>
            <a:pPr indent="-342900" lvl="0" marL="342900" marR="0" rtl="0" algn="just">
              <a:lnSpc>
                <a:spcPct val="90000"/>
              </a:lnSpc>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The datatype of the return value must be declared in the header of the function.</a:t>
            </a:r>
            <a:endParaRPr/>
          </a:p>
        </p:txBody>
      </p:sp>
      <p:sp>
        <p:nvSpPr>
          <p:cNvPr id="405" name="Google Shape;405;p49"/>
          <p:cNvSpPr txBox="1"/>
          <p:nvPr/>
        </p:nvSpPr>
        <p:spPr>
          <a:xfrm>
            <a:off x="244699" y="2694813"/>
            <a:ext cx="8229599" cy="378565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The syntax for creating a function is as follows:</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CREATE [OR REPLACE] FUNCTION function_name</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(parameter list)</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RETURN datatype</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IS/AS</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BEGIN</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&lt;body&gt;</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RETURN (return_value);</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  END;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5"/>
          <p:cNvSpPr txBox="1"/>
          <p:nvPr/>
        </p:nvSpPr>
        <p:spPr>
          <a:xfrm>
            <a:off x="4373527" y="4365055"/>
            <a:ext cx="760911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mbria"/>
                <a:ea typeface="Cambria"/>
                <a:cs typeface="Cambria"/>
                <a:sym typeface="Cambria"/>
              </a:rPr>
              <a:t>1. Create or Replace view account_view </a:t>
            </a:r>
            <a:endParaRPr/>
          </a:p>
          <a:p>
            <a:pPr indent="0" lvl="0" marL="0" marR="0" rtl="0" algn="l">
              <a:spcBef>
                <a:spcPts val="0"/>
              </a:spcBef>
              <a:spcAft>
                <a:spcPts val="0"/>
              </a:spcAft>
              <a:buNone/>
            </a:pPr>
            <a:r>
              <a:rPr b="0" i="0" lang="en-US" sz="2400" u="none" cap="none" strike="noStrike">
                <a:solidFill>
                  <a:schemeClr val="dk1"/>
                </a:solidFill>
                <a:latin typeface="Cambria"/>
                <a:ea typeface="Cambria"/>
                <a:cs typeface="Cambria"/>
                <a:sym typeface="Cambria"/>
              </a:rPr>
              <a:t>      AS SELECT  	a.acc_no,a.balance,l.loan_amt,l.interest_rate, 	</a:t>
            </a:r>
            <a:r>
              <a:rPr b="1" i="0" lang="en-US" sz="2400" u="none" cap="none" strike="noStrike">
                <a:solidFill>
                  <a:srgbClr val="FF0000"/>
                </a:solidFill>
                <a:latin typeface="Cambria"/>
                <a:ea typeface="Cambria"/>
                <a:cs typeface="Cambria"/>
                <a:sym typeface="Cambria"/>
              </a:rPr>
              <a:t>l.remaining_loan </a:t>
            </a:r>
            <a:r>
              <a:rPr b="0" i="0" lang="en-US" sz="2400" u="none" cap="none" strike="noStrike">
                <a:solidFill>
                  <a:schemeClr val="dk1"/>
                </a:solidFill>
                <a:latin typeface="Cambria"/>
                <a:ea typeface="Cambria"/>
                <a:cs typeface="Cambria"/>
                <a:sym typeface="Cambria"/>
              </a:rPr>
              <a:t>from account a, loan l where 	a.acc_no=l.acc_no and </a:t>
            </a:r>
            <a:r>
              <a:rPr b="1" i="0" lang="en-US" sz="2400" u="none" cap="none" strike="noStrike">
                <a:solidFill>
                  <a:srgbClr val="FF0000"/>
                </a:solidFill>
                <a:latin typeface="Cambria"/>
                <a:ea typeface="Cambria"/>
                <a:cs typeface="Cambria"/>
                <a:sym typeface="Cambria"/>
              </a:rPr>
              <a:t>a.city=‘Mehsana’</a:t>
            </a:r>
            <a:r>
              <a:rPr b="0" i="0" lang="en-US" sz="2400" u="none" cap="none" strike="noStrike">
                <a:solidFill>
                  <a:schemeClr val="dk1"/>
                </a:solidFill>
                <a:latin typeface="Cambria"/>
                <a:ea typeface="Cambria"/>
                <a:cs typeface="Cambria"/>
                <a:sym typeface="Cambria"/>
              </a:rPr>
              <a:t>;</a:t>
            </a:r>
            <a:endParaRPr/>
          </a:p>
        </p:txBody>
      </p:sp>
      <p:sp>
        <p:nvSpPr>
          <p:cNvPr id="80" name="Google Shape;80;p5"/>
          <p:cNvSpPr txBox="1"/>
          <p:nvPr/>
        </p:nvSpPr>
        <p:spPr>
          <a:xfrm>
            <a:off x="334851" y="948735"/>
            <a:ext cx="11756571"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Cambria"/>
                <a:ea typeface="Cambria"/>
                <a:cs typeface="Cambria"/>
                <a:sym typeface="Cambria"/>
              </a:rPr>
              <a:t>Updating View</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You can modify the definition of a VIEW without dropping it by using the following syntax:</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CREATE OR REPLACE VIEW view_name</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AS SELECT columns</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FROM table</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WHERE predicates;</a:t>
            </a:r>
            <a:endParaRPr sz="2400">
              <a:solidFill>
                <a:schemeClr val="dk1"/>
              </a:solidFill>
              <a:latin typeface="Cambria"/>
              <a:ea typeface="Cambria"/>
              <a:cs typeface="Cambria"/>
              <a:sym typeface="Cambria"/>
            </a:endParaRPr>
          </a:p>
        </p:txBody>
      </p:sp>
      <p:sp>
        <p:nvSpPr>
          <p:cNvPr id="81" name="Google Shape;81;p5"/>
          <p:cNvSpPr txBox="1"/>
          <p:nvPr/>
        </p:nvSpPr>
        <p:spPr>
          <a:xfrm>
            <a:off x="334851" y="60622"/>
            <a:ext cx="7843234" cy="652306"/>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u="none">
                <a:solidFill>
                  <a:schemeClr val="dk1"/>
                </a:solidFill>
                <a:latin typeface="Cambria"/>
                <a:ea typeface="Cambria"/>
                <a:cs typeface="Cambria"/>
                <a:sym typeface="Cambria"/>
              </a:rPr>
              <a:t>Views</a:t>
            </a:r>
            <a:endParaRPr b="1" sz="4400" u="none">
              <a:solidFill>
                <a:schemeClr val="dk1"/>
              </a:solidFill>
              <a:latin typeface="Cambria"/>
              <a:ea typeface="Cambria"/>
              <a:cs typeface="Cambria"/>
              <a:sym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nvSpPr>
        <p:spPr>
          <a:xfrm>
            <a:off x="334853" y="2415366"/>
            <a:ext cx="7698500" cy="39241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EXAMPLE:</a:t>
            </a:r>
            <a:endParaRPr/>
          </a:p>
          <a:p>
            <a:pPr indent="0" lvl="0" marL="0" marR="0" rtl="0" algn="l">
              <a:spcBef>
                <a:spcPts val="0"/>
              </a:spcBef>
              <a:spcAft>
                <a:spcPts val="0"/>
              </a:spcAft>
              <a:buNone/>
            </a:pPr>
            <a:r>
              <a:t/>
            </a:r>
            <a:endParaRPr b="1" sz="500">
              <a:solidFill>
                <a:schemeClr val="dk1"/>
              </a:solidFill>
              <a:latin typeface="Cambria"/>
              <a:ea typeface="Cambria"/>
              <a:cs typeface="Cambria"/>
              <a:sym typeface="Cambria"/>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Create or replace function account_det </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(account_num varchar2)</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RETURN varchar2</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IS</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acc_name varchar2(30);</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BEGIN</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select name into acc_name from</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account where acc_no=account_num;</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 RETURN acc_name;</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END;</a:t>
            </a:r>
            <a:endParaRPr/>
          </a:p>
        </p:txBody>
      </p:sp>
      <p:sp>
        <p:nvSpPr>
          <p:cNvPr id="411" name="Google Shape;411;p50"/>
          <p:cNvSpPr txBox="1"/>
          <p:nvPr/>
        </p:nvSpPr>
        <p:spPr>
          <a:xfrm>
            <a:off x="803427" y="1200516"/>
            <a:ext cx="392311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mbria"/>
                <a:ea typeface="Cambria"/>
                <a:cs typeface="Cambria"/>
                <a:sym typeface="Cambria"/>
              </a:rPr>
              <a:t>The Following Function will fetch the name of the account for a given account number.</a:t>
            </a:r>
            <a:endParaRPr b="1" sz="2000">
              <a:solidFill>
                <a:srgbClr val="FF0000"/>
              </a:solidFill>
              <a:latin typeface="Roboto"/>
              <a:ea typeface="Roboto"/>
              <a:cs typeface="Roboto"/>
              <a:sym typeface="Roboto"/>
            </a:endParaRPr>
          </a:p>
        </p:txBody>
      </p:sp>
      <p:sp>
        <p:nvSpPr>
          <p:cNvPr id="412" name="Google Shape;412;p50"/>
          <p:cNvSpPr txBox="1"/>
          <p:nvPr/>
        </p:nvSpPr>
        <p:spPr>
          <a:xfrm>
            <a:off x="6282311" y="1878053"/>
            <a:ext cx="5643526" cy="22467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mbria"/>
                <a:ea typeface="Cambria"/>
                <a:cs typeface="Cambria"/>
                <a:sym typeface="Cambria"/>
              </a:rPr>
              <a:t>DECLARE</a:t>
            </a:r>
            <a:endParaRPr/>
          </a:p>
          <a:p>
            <a:pPr indent="0" lvl="0" marL="0" marR="0" rtl="0" algn="l">
              <a:spcBef>
                <a:spcPts val="0"/>
              </a:spcBef>
              <a:spcAft>
                <a:spcPts val="0"/>
              </a:spcAft>
              <a:buNone/>
            </a:pPr>
            <a:r>
              <a:rPr b="1" lang="en-US" sz="2000">
                <a:solidFill>
                  <a:schemeClr val="dk1"/>
                </a:solidFill>
                <a:latin typeface="Cambria"/>
                <a:ea typeface="Cambria"/>
                <a:cs typeface="Cambria"/>
                <a:sym typeface="Cambria"/>
              </a:rPr>
              <a:t>	acc_name VARCHAR2(30);</a:t>
            </a:r>
            <a:endParaRPr/>
          </a:p>
          <a:p>
            <a:pPr indent="0" lvl="0" marL="0" marR="0" rtl="0" algn="l">
              <a:spcBef>
                <a:spcPts val="0"/>
              </a:spcBef>
              <a:spcAft>
                <a:spcPts val="0"/>
              </a:spcAft>
              <a:buNone/>
            </a:pPr>
            <a:r>
              <a:rPr b="1" lang="en-US" sz="2000">
                <a:solidFill>
                  <a:schemeClr val="dk1"/>
                </a:solidFill>
                <a:latin typeface="Cambria"/>
                <a:ea typeface="Cambria"/>
                <a:cs typeface="Cambria"/>
                <a:sym typeface="Cambria"/>
              </a:rPr>
              <a:t>BEGIN</a:t>
            </a:r>
            <a:endParaRPr/>
          </a:p>
          <a:p>
            <a:pPr indent="0" lvl="0" marL="0" marR="0" rtl="0" algn="l">
              <a:spcBef>
                <a:spcPts val="0"/>
              </a:spcBef>
              <a:spcAft>
                <a:spcPts val="0"/>
              </a:spcAft>
              <a:buNone/>
            </a:pPr>
            <a:r>
              <a:rPr b="1" lang="en-US" sz="2000">
                <a:solidFill>
                  <a:schemeClr val="dk1"/>
                </a:solidFill>
                <a:latin typeface="Cambria"/>
                <a:ea typeface="Cambria"/>
                <a:cs typeface="Cambria"/>
                <a:sym typeface="Cambria"/>
              </a:rPr>
              <a:t>	acc_name := account_det(&amp;account_num);</a:t>
            </a:r>
            <a:endParaRPr/>
          </a:p>
          <a:p>
            <a:pPr indent="0" lvl="0" marL="0" marR="0" rtl="0" algn="l">
              <a:spcBef>
                <a:spcPts val="0"/>
              </a:spcBef>
              <a:spcAft>
                <a:spcPts val="0"/>
              </a:spcAft>
              <a:buNone/>
            </a:pPr>
            <a:r>
              <a:rPr b="1" lang="en-US" sz="2000">
                <a:solidFill>
                  <a:schemeClr val="dk1"/>
                </a:solidFill>
                <a:latin typeface="Cambria"/>
                <a:ea typeface="Cambria"/>
                <a:cs typeface="Cambria"/>
                <a:sym typeface="Cambria"/>
              </a:rPr>
              <a:t>	DBMS_OUTPUT.PUT_LINE(acc_name);</a:t>
            </a:r>
            <a:endParaRPr/>
          </a:p>
          <a:p>
            <a:pPr indent="0" lvl="0" marL="0" marR="0" rtl="0" algn="l">
              <a:spcBef>
                <a:spcPts val="0"/>
              </a:spcBef>
              <a:spcAft>
                <a:spcPts val="0"/>
              </a:spcAft>
              <a:buNone/>
            </a:pPr>
            <a:r>
              <a:rPr b="1" lang="en-US" sz="2000">
                <a:solidFill>
                  <a:schemeClr val="dk1"/>
                </a:solidFill>
                <a:latin typeface="Cambria"/>
                <a:ea typeface="Cambria"/>
                <a:cs typeface="Cambria"/>
                <a:sym typeface="Cambria"/>
              </a:rPr>
              <a:t>END;</a:t>
            </a:r>
            <a:endParaRPr/>
          </a:p>
        </p:txBody>
      </p:sp>
      <p:sp>
        <p:nvSpPr>
          <p:cNvPr id="413" name="Google Shape;413;p50"/>
          <p:cNvSpPr txBox="1"/>
          <p:nvPr/>
        </p:nvSpPr>
        <p:spPr>
          <a:xfrm>
            <a:off x="6531733" y="1168272"/>
            <a:ext cx="665117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mbria"/>
                <a:ea typeface="Cambria"/>
                <a:cs typeface="Cambria"/>
                <a:sym typeface="Cambria"/>
              </a:rPr>
              <a:t>2 Ways to Execute the Function:</a:t>
            </a:r>
            <a:endParaRPr b="1" sz="2000">
              <a:solidFill>
                <a:srgbClr val="FF0000"/>
              </a:solidFill>
              <a:latin typeface="Roboto"/>
              <a:ea typeface="Roboto"/>
              <a:cs typeface="Roboto"/>
              <a:sym typeface="Roboto"/>
            </a:endParaRPr>
          </a:p>
        </p:txBody>
      </p:sp>
      <p:sp>
        <p:nvSpPr>
          <p:cNvPr id="414" name="Google Shape;414;p50"/>
          <p:cNvSpPr txBox="1"/>
          <p:nvPr/>
        </p:nvSpPr>
        <p:spPr>
          <a:xfrm>
            <a:off x="6388822" y="4377442"/>
            <a:ext cx="2610394" cy="1015663"/>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mbria"/>
                <a:ea typeface="Cambria"/>
                <a:cs typeface="Cambria"/>
                <a:sym typeface="Cambria"/>
              </a:rPr>
              <a:t>Select account_det(acc_no) from account;</a:t>
            </a:r>
            <a:endParaRPr/>
          </a:p>
        </p:txBody>
      </p:sp>
      <p:sp>
        <p:nvSpPr>
          <p:cNvPr id="415" name="Google Shape;415;p50"/>
          <p:cNvSpPr txBox="1"/>
          <p:nvPr/>
        </p:nvSpPr>
        <p:spPr>
          <a:xfrm>
            <a:off x="244699" y="108523"/>
            <a:ext cx="10515600" cy="587912"/>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Function</a:t>
            </a:r>
            <a:endParaRPr b="1" sz="4400">
              <a:solidFill>
                <a:schemeClr val="dk1"/>
              </a:solidFill>
              <a:latin typeface="Cambria"/>
              <a:ea typeface="Cambria"/>
              <a:cs typeface="Cambria"/>
              <a:sym typeface="Cambri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nvSpPr>
        <p:spPr>
          <a:xfrm>
            <a:off x="373489" y="1289906"/>
            <a:ext cx="9092483" cy="60478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EXAMPLE:</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CREATE OR REPLACE FUNCTION calculate_total_salary(p_emp_number NUMBER)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RETURN NUMBER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IS</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v_basic_salary NUMBER;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v_hra NUMBER;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v_total_salary NUMBER;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BEGIN</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 Assuming you have a table named employees with columns emp_number, basic_salary, and hra</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SELECT basic, hra</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INTO v_basic_salary, v_hra</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FROM employees</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WHERE emp_number = p_emp_number;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v_total_salary := v_basic_salary + v_hra;</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RETURN v_total_salary;</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END;</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a:t>
            </a:r>
            <a:endParaRPr/>
          </a:p>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300">
              <a:solidFill>
                <a:schemeClr val="dk1"/>
              </a:solidFill>
              <a:latin typeface="Cambria"/>
              <a:ea typeface="Cambria"/>
              <a:cs typeface="Cambria"/>
              <a:sym typeface="Cambria"/>
            </a:endParaRPr>
          </a:p>
        </p:txBody>
      </p:sp>
      <p:sp>
        <p:nvSpPr>
          <p:cNvPr id="421" name="Google Shape;421;p51"/>
          <p:cNvSpPr txBox="1"/>
          <p:nvPr/>
        </p:nvSpPr>
        <p:spPr>
          <a:xfrm>
            <a:off x="260984" y="967749"/>
            <a:ext cx="117163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Write a function to accept employee number as parameter and return Basic +HRA together as single column</a:t>
            </a:r>
            <a:endParaRPr b="1" sz="1800">
              <a:solidFill>
                <a:schemeClr val="dk1"/>
              </a:solidFill>
              <a:latin typeface="Cambria"/>
              <a:ea typeface="Cambria"/>
              <a:cs typeface="Cambria"/>
              <a:sym typeface="Cambria"/>
            </a:endParaRPr>
          </a:p>
        </p:txBody>
      </p:sp>
      <p:sp>
        <p:nvSpPr>
          <p:cNvPr id="422" name="Google Shape;422;p51"/>
          <p:cNvSpPr txBox="1"/>
          <p:nvPr/>
        </p:nvSpPr>
        <p:spPr>
          <a:xfrm>
            <a:off x="9076543" y="2063960"/>
            <a:ext cx="2610394" cy="1323439"/>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mbria"/>
                <a:ea typeface="Cambria"/>
                <a:cs typeface="Cambria"/>
                <a:sym typeface="Cambria"/>
              </a:rPr>
              <a:t>TO run: Select calculate_total_salary (emp_number) from account;</a:t>
            </a:r>
            <a:endParaRPr/>
          </a:p>
        </p:txBody>
      </p:sp>
      <p:sp>
        <p:nvSpPr>
          <p:cNvPr id="423" name="Google Shape;423;p51"/>
          <p:cNvSpPr txBox="1"/>
          <p:nvPr/>
        </p:nvSpPr>
        <p:spPr>
          <a:xfrm>
            <a:off x="244699" y="108523"/>
            <a:ext cx="10515600" cy="587912"/>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Function</a:t>
            </a:r>
            <a:endParaRPr b="1" sz="4400">
              <a:solidFill>
                <a:schemeClr val="dk1"/>
              </a:solidFill>
              <a:latin typeface="Cambria"/>
              <a:ea typeface="Cambria"/>
              <a:cs typeface="Cambria"/>
              <a:sym typeface="Cambria"/>
            </a:endParaRPr>
          </a:p>
        </p:txBody>
      </p:sp>
      <p:sp>
        <p:nvSpPr>
          <p:cNvPr id="424" name="Google Shape;424;p51"/>
          <p:cNvSpPr/>
          <p:nvPr/>
        </p:nvSpPr>
        <p:spPr>
          <a:xfrm>
            <a:off x="5778321" y="4346894"/>
            <a:ext cx="6096000" cy="2308324"/>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To run:</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DECLARE</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v_total_salary NUMBER;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BEGIN</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v_total_salary := calculate_total_salary(123); -- Replace 123 with the desired employee number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DBMS_OUTPUT.PUT_LINE('Total Salary: ' || v_total_salary);</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END;</a:t>
            </a:r>
            <a:endParaRPr sz="1800">
              <a:solidFill>
                <a:schemeClr val="dk1"/>
              </a:solidFill>
              <a:latin typeface="Cambria"/>
              <a:ea typeface="Cambria"/>
              <a:cs typeface="Cambria"/>
              <a:sym typeface="Cambri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idx="4294967295" type="title"/>
          </p:nvPr>
        </p:nvSpPr>
        <p:spPr>
          <a:xfrm>
            <a:off x="270457" y="116523"/>
            <a:ext cx="10515600" cy="71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mbria"/>
              <a:buNone/>
            </a:pPr>
            <a:r>
              <a:rPr b="1" lang="en-US">
                <a:solidFill>
                  <a:schemeClr val="dk1"/>
                </a:solidFill>
                <a:latin typeface="Cambria"/>
                <a:ea typeface="Cambria"/>
                <a:cs typeface="Cambria"/>
                <a:sym typeface="Cambria"/>
              </a:rPr>
              <a:t>Trigger</a:t>
            </a:r>
            <a:endParaRPr/>
          </a:p>
        </p:txBody>
      </p:sp>
      <p:sp>
        <p:nvSpPr>
          <p:cNvPr id="431" name="Google Shape;431;p52"/>
          <p:cNvSpPr/>
          <p:nvPr/>
        </p:nvSpPr>
        <p:spPr>
          <a:xfrm>
            <a:off x="386366" y="998916"/>
            <a:ext cx="10839205" cy="1200329"/>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ambria"/>
                <a:ea typeface="Cambria"/>
                <a:cs typeface="Cambria"/>
                <a:sym typeface="Cambria"/>
              </a:rPr>
              <a:t>A trigger is a block structure which is fired when a DML statements like Insert, Delete, Update is executed on a database table. A trigger is triggered automatically when an associated DML statement is executed.</a:t>
            </a:r>
            <a:endParaRPr/>
          </a:p>
        </p:txBody>
      </p:sp>
      <p:sp>
        <p:nvSpPr>
          <p:cNvPr id="432" name="Google Shape;432;p52"/>
          <p:cNvSpPr txBox="1"/>
          <p:nvPr/>
        </p:nvSpPr>
        <p:spPr>
          <a:xfrm>
            <a:off x="1944710" y="2364939"/>
            <a:ext cx="8671039"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latin typeface="Cambria"/>
                <a:ea typeface="Cambria"/>
                <a:cs typeface="Cambria"/>
                <a:sym typeface="Cambria"/>
              </a:rPr>
              <a:t>Syntax of Triggers</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CREATE [OR REPLACE ] TRIGGER trigger_name</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{BEFORE | AFTER}</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{INSERT [OR] | UPDATE [OR] | DELETE}</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[OF col_name]</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ON table_name</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[REFERENCING OLD AS o NEW AS n]</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[FOR EACH ROW]</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WHEN (condition) ;</a:t>
            </a:r>
            <a:endParaRPr sz="2400">
              <a:solidFill>
                <a:schemeClr val="dk1"/>
              </a:solidFill>
              <a:latin typeface="Cambria"/>
              <a:ea typeface="Cambria"/>
              <a:cs typeface="Cambria"/>
              <a:sym typeface="Cambria"/>
            </a:endParaRPr>
          </a:p>
        </p:txBody>
      </p:sp>
      <p:sp>
        <p:nvSpPr>
          <p:cNvPr id="433" name="Google Shape;433;p52"/>
          <p:cNvSpPr txBox="1"/>
          <p:nvPr/>
        </p:nvSpPr>
        <p:spPr>
          <a:xfrm>
            <a:off x="270458" y="6145072"/>
            <a:ext cx="11307650"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a:solidFill>
                  <a:srgbClr val="000000"/>
                </a:solidFill>
                <a:latin typeface="Times New Roman"/>
                <a:ea typeface="Times New Roman"/>
                <a:cs typeface="Times New Roman"/>
                <a:sym typeface="Times New Roman"/>
              </a:rPr>
              <a:t>Note:[REFERENCING OLD AS o NEW AS n] − This allows you to refer new and old values for various DML statements, such as INSERT, UPDATE, and DELETE.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nvSpPr>
        <p:spPr>
          <a:xfrm>
            <a:off x="465817" y="1179510"/>
            <a:ext cx="8009708" cy="415498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b="0" i="0" lang="en-US" sz="2400" u="none" strike="noStrike">
                <a:solidFill>
                  <a:schemeClr val="dk1"/>
                </a:solidFill>
                <a:latin typeface="Cambria"/>
                <a:ea typeface="Cambria"/>
                <a:cs typeface="Cambria"/>
                <a:sym typeface="Cambria"/>
              </a:rPr>
              <a:t>The syntax for a dropping a Trigger is:</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DROP TRIGGER </a:t>
            </a:r>
            <a:r>
              <a:rPr b="0" i="1" lang="en-US" sz="2400" u="none" strike="noStrike">
                <a:solidFill>
                  <a:schemeClr val="dk1"/>
                </a:solidFill>
                <a:latin typeface="Cambria"/>
                <a:ea typeface="Cambria"/>
                <a:cs typeface="Cambria"/>
                <a:sym typeface="Cambria"/>
              </a:rPr>
              <a:t>trigger_name ON tbl_name;</a:t>
            </a:r>
            <a:endParaRPr/>
          </a:p>
          <a:p>
            <a:pPr indent="-190500" lvl="0" marL="342900" marR="0" rtl="0" algn="l">
              <a:spcBef>
                <a:spcPts val="0"/>
              </a:spcBef>
              <a:spcAft>
                <a:spcPts val="0"/>
              </a:spcAft>
              <a:buClr>
                <a:schemeClr val="dk1"/>
              </a:buClr>
              <a:buSzPts val="2400"/>
              <a:buFont typeface="Noto Sans Symbols"/>
              <a:buNone/>
            </a:pPr>
            <a:r>
              <a:t/>
            </a:r>
            <a:endParaRPr b="0" i="1" sz="2400" u="none" strike="noStrike">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Noto Sans Symbols"/>
              <a:buChar char="⮚"/>
            </a:pPr>
            <a:r>
              <a:rPr b="0" i="0" lang="en-US" sz="2400" u="none" strike="noStrike">
                <a:solidFill>
                  <a:schemeClr val="dk1"/>
                </a:solidFill>
                <a:latin typeface="Cambria"/>
                <a:ea typeface="Cambria"/>
                <a:cs typeface="Cambria"/>
                <a:sym typeface="Cambria"/>
              </a:rPr>
              <a:t>The syntax for a disabling a Trigger is:</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ALTER TRIGGER </a:t>
            </a:r>
            <a:r>
              <a:rPr b="0" i="1" lang="en-US" sz="2400" u="none" strike="noStrike">
                <a:solidFill>
                  <a:schemeClr val="dk1"/>
                </a:solidFill>
                <a:latin typeface="Cambria"/>
                <a:ea typeface="Cambria"/>
                <a:cs typeface="Cambria"/>
                <a:sym typeface="Cambria"/>
              </a:rPr>
              <a:t>trigger_name </a:t>
            </a:r>
            <a:r>
              <a:rPr b="0" i="0" lang="en-US" sz="2400" u="none" strike="noStrike">
                <a:solidFill>
                  <a:schemeClr val="dk1"/>
                </a:solidFill>
                <a:latin typeface="Cambria"/>
                <a:ea typeface="Cambria"/>
                <a:cs typeface="Cambria"/>
                <a:sym typeface="Cambria"/>
              </a:rPr>
              <a:t>DISABLE;</a:t>
            </a:r>
            <a:endParaRPr/>
          </a:p>
          <a:p>
            <a:pPr indent="-190500" lvl="0" marL="342900" marR="0" rtl="0" algn="l">
              <a:spcBef>
                <a:spcPts val="0"/>
              </a:spcBef>
              <a:spcAft>
                <a:spcPts val="0"/>
              </a:spcAft>
              <a:buClr>
                <a:schemeClr val="dk1"/>
              </a:buClr>
              <a:buSzPts val="2400"/>
              <a:buFont typeface="Noto Sans Symbols"/>
              <a:buNone/>
            </a:pPr>
            <a:r>
              <a:t/>
            </a:r>
            <a:endParaRPr b="0" i="0" sz="2400" u="none" strike="noStrike">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Noto Sans Symbols"/>
              <a:buChar char="⮚"/>
            </a:pPr>
            <a:r>
              <a:rPr b="0" i="0" lang="en-US" sz="2400" u="none" strike="noStrike">
                <a:solidFill>
                  <a:schemeClr val="dk1"/>
                </a:solidFill>
                <a:latin typeface="Cambria"/>
                <a:ea typeface="Cambria"/>
                <a:cs typeface="Cambria"/>
                <a:sym typeface="Cambria"/>
              </a:rPr>
              <a:t>The syntax for a enabling a Trigger is:</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ALTER TRIGGER </a:t>
            </a:r>
            <a:r>
              <a:rPr b="0" i="1" lang="en-US" sz="2400" u="none" strike="noStrike">
                <a:solidFill>
                  <a:schemeClr val="dk1"/>
                </a:solidFill>
                <a:latin typeface="Cambria"/>
                <a:ea typeface="Cambria"/>
                <a:cs typeface="Cambria"/>
                <a:sym typeface="Cambria"/>
              </a:rPr>
              <a:t>trigger_name </a:t>
            </a:r>
            <a:r>
              <a:rPr b="0" i="0" lang="en-US" sz="2400" u="none" strike="noStrike">
                <a:solidFill>
                  <a:schemeClr val="dk1"/>
                </a:solidFill>
                <a:latin typeface="Cambria"/>
                <a:ea typeface="Cambria"/>
                <a:cs typeface="Cambria"/>
                <a:sym typeface="Cambria"/>
              </a:rPr>
              <a:t>ENABLE;</a:t>
            </a:r>
            <a:endParaRPr sz="2400">
              <a:solidFill>
                <a:schemeClr val="dk1"/>
              </a:solidFill>
              <a:latin typeface="Cambria"/>
              <a:ea typeface="Cambria"/>
              <a:cs typeface="Cambria"/>
              <a:sym typeface="Cambria"/>
            </a:endParaRPr>
          </a:p>
        </p:txBody>
      </p:sp>
      <p:sp>
        <p:nvSpPr>
          <p:cNvPr id="439" name="Google Shape;439;p53"/>
          <p:cNvSpPr txBox="1"/>
          <p:nvPr/>
        </p:nvSpPr>
        <p:spPr>
          <a:xfrm>
            <a:off x="270457" y="116523"/>
            <a:ext cx="10515600" cy="716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mbria"/>
              <a:buNone/>
            </a:pPr>
            <a:r>
              <a:rPr b="1" lang="en-US" sz="4400">
                <a:solidFill>
                  <a:schemeClr val="dk1"/>
                </a:solidFill>
                <a:latin typeface="Cambria"/>
                <a:ea typeface="Cambria"/>
                <a:cs typeface="Cambria"/>
                <a:sym typeface="Cambria"/>
              </a:rPr>
              <a:t>Trigger</a:t>
            </a:r>
            <a:endParaRPr b="1" sz="4400">
              <a:solidFill>
                <a:schemeClr val="dk1"/>
              </a:solidFill>
              <a:latin typeface="Cambria"/>
              <a:ea typeface="Cambria"/>
              <a:cs typeface="Cambria"/>
              <a:sym typeface="Cambr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nvSpPr>
        <p:spPr>
          <a:xfrm>
            <a:off x="489243" y="1191817"/>
            <a:ext cx="7870372"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latin typeface="Cambria"/>
                <a:ea typeface="Cambria"/>
                <a:cs typeface="Cambria"/>
                <a:sym typeface="Cambria"/>
              </a:rPr>
              <a:t>Creating Trigger</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1. </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CREATE TRIGGER deleted_details</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BEFORE</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DELETE on loan</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FOR EACH ROW</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2. </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CREATE TRIGGER inserted_details</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after</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insert on transaction</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FOR EACH ROW</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p:txBody>
      </p:sp>
      <p:sp>
        <p:nvSpPr>
          <p:cNvPr id="445" name="Google Shape;445;p54"/>
          <p:cNvSpPr txBox="1"/>
          <p:nvPr/>
        </p:nvSpPr>
        <p:spPr>
          <a:xfrm>
            <a:off x="270457" y="116523"/>
            <a:ext cx="10515600" cy="716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mbria"/>
              <a:buNone/>
            </a:pPr>
            <a:r>
              <a:rPr b="1" lang="en-US" sz="4400">
                <a:solidFill>
                  <a:schemeClr val="dk1"/>
                </a:solidFill>
                <a:latin typeface="Cambria"/>
                <a:ea typeface="Cambria"/>
                <a:cs typeface="Cambria"/>
                <a:sym typeface="Cambria"/>
              </a:rPr>
              <a:t>Trigger</a:t>
            </a:r>
            <a:endParaRPr b="1" sz="4400">
              <a:solidFill>
                <a:schemeClr val="dk1"/>
              </a:solidFill>
              <a:latin typeface="Cambria"/>
              <a:ea typeface="Cambria"/>
              <a:cs typeface="Cambria"/>
              <a:sym typeface="Cambri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nvSpPr>
        <p:spPr>
          <a:xfrm>
            <a:off x="599143" y="1231026"/>
            <a:ext cx="7870372"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latin typeface="Cambria"/>
                <a:ea typeface="Cambria"/>
                <a:cs typeface="Cambria"/>
                <a:sym typeface="Cambria"/>
              </a:rPr>
              <a:t>Creating Trigger</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3</a:t>
            </a:r>
            <a:r>
              <a:rPr b="0" i="0" lang="en-US" sz="2400" u="none" strike="noStrike">
                <a:solidFill>
                  <a:schemeClr val="dk1"/>
                </a:solidFill>
                <a:latin typeface="Cambria"/>
                <a:ea typeface="Cambria"/>
                <a:cs typeface="Cambria"/>
                <a:sym typeface="Cambria"/>
              </a:rPr>
              <a:t>. </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CREATE TRIGGER updated_details</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BEFORE</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UPDATE on account</a:t>
            </a:r>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FOR EACH ROW when name=‘Patel Hiren’;</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Deleting Trigger</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Drop trigger inserted_details on account;</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p:txBody>
      </p:sp>
      <p:sp>
        <p:nvSpPr>
          <p:cNvPr id="451" name="Google Shape;451;p55"/>
          <p:cNvSpPr txBox="1"/>
          <p:nvPr/>
        </p:nvSpPr>
        <p:spPr>
          <a:xfrm>
            <a:off x="270457" y="116523"/>
            <a:ext cx="10515600" cy="716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mbria"/>
              <a:buNone/>
            </a:pPr>
            <a:r>
              <a:rPr b="1" lang="en-US" sz="4400">
                <a:solidFill>
                  <a:schemeClr val="dk1"/>
                </a:solidFill>
                <a:latin typeface="Cambria"/>
                <a:ea typeface="Cambria"/>
                <a:cs typeface="Cambria"/>
                <a:sym typeface="Cambria"/>
              </a:rPr>
              <a:t>Trigger</a:t>
            </a:r>
            <a:endParaRPr b="1" sz="4400">
              <a:solidFill>
                <a:schemeClr val="dk1"/>
              </a:solidFill>
              <a:latin typeface="Cambria"/>
              <a:ea typeface="Cambria"/>
              <a:cs typeface="Cambria"/>
              <a:sym typeface="Cambr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6"/>
          <p:cNvSpPr txBox="1"/>
          <p:nvPr/>
        </p:nvSpPr>
        <p:spPr>
          <a:xfrm>
            <a:off x="599143" y="1231026"/>
            <a:ext cx="78703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p:txBody>
      </p:sp>
      <p:sp>
        <p:nvSpPr>
          <p:cNvPr id="457" name="Google Shape;457;p56"/>
          <p:cNvSpPr txBox="1"/>
          <p:nvPr/>
        </p:nvSpPr>
        <p:spPr>
          <a:xfrm>
            <a:off x="270457" y="116523"/>
            <a:ext cx="10515600" cy="716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mbria"/>
              <a:buNone/>
            </a:pPr>
            <a:r>
              <a:rPr b="1" lang="en-US" sz="4400">
                <a:solidFill>
                  <a:schemeClr val="dk1"/>
                </a:solidFill>
                <a:latin typeface="Cambria"/>
                <a:ea typeface="Cambria"/>
                <a:cs typeface="Cambria"/>
                <a:sym typeface="Cambria"/>
              </a:rPr>
              <a:t>Trigger</a:t>
            </a:r>
            <a:endParaRPr b="1" sz="4400">
              <a:solidFill>
                <a:schemeClr val="dk1"/>
              </a:solidFill>
              <a:latin typeface="Cambria"/>
              <a:ea typeface="Cambria"/>
              <a:cs typeface="Cambria"/>
              <a:sym typeface="Cambria"/>
            </a:endParaRPr>
          </a:p>
        </p:txBody>
      </p:sp>
      <p:sp>
        <p:nvSpPr>
          <p:cNvPr id="458" name="Google Shape;458;p56"/>
          <p:cNvSpPr/>
          <p:nvPr/>
        </p:nvSpPr>
        <p:spPr>
          <a:xfrm>
            <a:off x="497983" y="1077138"/>
            <a:ext cx="11350580"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Understand and Implement Triggers</a:t>
            </a:r>
            <a:r>
              <a:rPr lang="en-US" sz="20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 Whenever order amount is updated and its value becomes more than 5000 a trigger</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has to be raised preventing the operation.</a:t>
            </a:r>
            <a:endParaRPr/>
          </a:p>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59" name="Google Shape;459;p56"/>
          <p:cNvSpPr/>
          <p:nvPr/>
        </p:nvSpPr>
        <p:spPr>
          <a:xfrm>
            <a:off x="715053" y="2552159"/>
            <a:ext cx="10071004"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CREATE OR REPLACE TRIGGER prevent_high_order_amount</a:t>
            </a:r>
            <a:endParaRPr sz="2000">
              <a:solidFill>
                <a:schemeClr val="dk1"/>
              </a:solidFill>
              <a:latin typeface="Cambria"/>
              <a:ea typeface="Cambria"/>
              <a:cs typeface="Cambria"/>
              <a:sym typeface="Cambria"/>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BEFORE UPDATE OF order_amount ON “order”</a:t>
            </a:r>
            <a:endParaRPr sz="2000">
              <a:solidFill>
                <a:schemeClr val="dk1"/>
              </a:solidFill>
              <a:latin typeface="Cambria"/>
              <a:ea typeface="Cambria"/>
              <a:cs typeface="Cambria"/>
              <a:sym typeface="Cambria"/>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FOR EACH ROW</a:t>
            </a:r>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BEGIN</a:t>
            </a:r>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  IF :NEW.order_amount &gt; 5000 THEN</a:t>
            </a:r>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    RAISE_APPLICATION_ERROR(-20001, 'Order amount cannot exceed 5000');</a:t>
            </a:r>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  END IF;</a:t>
            </a:r>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END;</a:t>
            </a:r>
            <a:endParaRPr sz="2000">
              <a:solidFill>
                <a:schemeClr val="dk1"/>
              </a:solidFill>
              <a:latin typeface="Cambria"/>
              <a:ea typeface="Cambria"/>
              <a:cs typeface="Cambria"/>
              <a:sym typeface="Cambr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nvSpPr>
        <p:spPr>
          <a:xfrm>
            <a:off x="1377757" y="1843950"/>
            <a:ext cx="3928534"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0">
                <a:solidFill>
                  <a:schemeClr val="dk1"/>
                </a:solidFill>
                <a:latin typeface="Proxima Nova"/>
                <a:ea typeface="Proxima Nova"/>
                <a:cs typeface="Proxima Nova"/>
                <a:sym typeface="Proxima Nova"/>
              </a:rPr>
              <a:t>Thank </a:t>
            </a:r>
            <a:endParaRPr/>
          </a:p>
          <a:p>
            <a:pPr indent="0" lvl="0" marL="0" marR="0" rtl="0" algn="l">
              <a:spcBef>
                <a:spcPts val="0"/>
              </a:spcBef>
              <a:spcAft>
                <a:spcPts val="0"/>
              </a:spcAft>
              <a:buNone/>
            </a:pPr>
            <a:r>
              <a:rPr b="1" lang="en-US" sz="10000">
                <a:solidFill>
                  <a:schemeClr val="dk1"/>
                </a:solidFill>
                <a:latin typeface="Proxima Nova"/>
                <a:ea typeface="Proxima Nova"/>
                <a:cs typeface="Proxima Nova"/>
                <a:sym typeface="Proxima Nova"/>
              </a:rPr>
              <a:t>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6"/>
          <p:cNvSpPr txBox="1"/>
          <p:nvPr/>
        </p:nvSpPr>
        <p:spPr>
          <a:xfrm>
            <a:off x="334851" y="1029792"/>
            <a:ext cx="1080537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1" i="0" lang="en-US" sz="2400" u="none" strike="noStrike">
                <a:solidFill>
                  <a:schemeClr val="dk1"/>
                </a:solidFill>
                <a:latin typeface="Cambria"/>
                <a:ea typeface="Cambria"/>
                <a:cs typeface="Cambria"/>
                <a:sym typeface="Cambria"/>
              </a:rPr>
              <a:t>Deleting View</a:t>
            </a:r>
            <a:endParaRPr/>
          </a:p>
          <a:p>
            <a:pPr indent="0" lvl="0" marL="0" marR="0" rtl="0" algn="l">
              <a:spcBef>
                <a:spcPts val="0"/>
              </a:spcBef>
              <a:spcAft>
                <a:spcPts val="0"/>
              </a:spcAft>
              <a:buNone/>
            </a:pPr>
            <a:r>
              <a:t/>
            </a:r>
            <a:endParaRPr b="1" i="0" sz="2400" u="none" strike="noStrike">
              <a:solidFill>
                <a:schemeClr val="dk1"/>
              </a:solidFill>
              <a:latin typeface="Cambria"/>
              <a:ea typeface="Cambria"/>
              <a:cs typeface="Cambria"/>
              <a:sym typeface="Cambria"/>
            </a:endParaRPr>
          </a:p>
        </p:txBody>
      </p:sp>
      <p:sp>
        <p:nvSpPr>
          <p:cNvPr id="87" name="Google Shape;87;p6"/>
          <p:cNvSpPr txBox="1"/>
          <p:nvPr/>
        </p:nvSpPr>
        <p:spPr>
          <a:xfrm>
            <a:off x="334851" y="2230121"/>
            <a:ext cx="11395595"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The syntax for dropping a VIEW :</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DROP VIEW view_name;</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b="1" i="0" lang="en-US" sz="2400" u="none" strike="noStrike">
                <a:solidFill>
                  <a:schemeClr val="dk1"/>
                </a:solidFill>
                <a:latin typeface="Cambria"/>
                <a:ea typeface="Cambria"/>
                <a:cs typeface="Cambria"/>
                <a:sym typeface="Cambria"/>
              </a:rPr>
              <a:t>View Drop - Example</a:t>
            </a:r>
            <a:endParaRPr/>
          </a:p>
          <a:p>
            <a:pPr indent="0" lvl="0" marL="0" marR="0" rtl="0" algn="l">
              <a:spcBef>
                <a:spcPts val="0"/>
              </a:spcBef>
              <a:spcAft>
                <a:spcPts val="0"/>
              </a:spcAft>
              <a:buNone/>
            </a:pPr>
            <a:r>
              <a:t/>
            </a:r>
            <a:endParaRPr b="0" i="0" sz="2400" u="none" strike="noStrike">
              <a:solidFill>
                <a:schemeClr val="dk1"/>
              </a:solidFill>
              <a:latin typeface="Cambria"/>
              <a:ea typeface="Cambria"/>
              <a:cs typeface="Cambria"/>
              <a:sym typeface="Cambria"/>
            </a:endParaRPr>
          </a:p>
          <a:p>
            <a:pPr indent="0" lvl="0" marL="0" marR="0" rtl="0" algn="l">
              <a:spcBef>
                <a:spcPts val="0"/>
              </a:spcBef>
              <a:spcAft>
                <a:spcPts val="0"/>
              </a:spcAft>
              <a:buNone/>
            </a:pPr>
            <a:r>
              <a:rPr b="0" i="0" lang="en-US" sz="2400" u="none" strike="noStrike">
                <a:solidFill>
                  <a:schemeClr val="dk1"/>
                </a:solidFill>
                <a:latin typeface="Cambria"/>
                <a:ea typeface="Cambria"/>
                <a:cs typeface="Cambria"/>
                <a:sym typeface="Cambria"/>
              </a:rPr>
              <a:t>DROP VIEW transaction_view;</a:t>
            </a:r>
            <a:endParaRPr sz="2400">
              <a:solidFill>
                <a:schemeClr val="dk1"/>
              </a:solidFill>
              <a:latin typeface="Cambria"/>
              <a:ea typeface="Cambria"/>
              <a:cs typeface="Cambria"/>
              <a:sym typeface="Cambria"/>
            </a:endParaRPr>
          </a:p>
        </p:txBody>
      </p:sp>
      <p:sp>
        <p:nvSpPr>
          <p:cNvPr id="88" name="Google Shape;88;p6"/>
          <p:cNvSpPr txBox="1"/>
          <p:nvPr/>
        </p:nvSpPr>
        <p:spPr>
          <a:xfrm>
            <a:off x="334851" y="60622"/>
            <a:ext cx="7843234" cy="652306"/>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Views</a:t>
            </a:r>
            <a:endParaRPr b="1" sz="4400">
              <a:solidFill>
                <a:schemeClr val="dk1"/>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 name="Shape 92"/>
        <p:cNvGrpSpPr/>
        <p:nvPr/>
      </p:nvGrpSpPr>
      <p:grpSpPr>
        <a:xfrm>
          <a:off x="0" y="0"/>
          <a:ext cx="0" cy="0"/>
          <a:chOff x="0" y="0"/>
          <a:chExt cx="0" cy="0"/>
        </a:xfrm>
      </p:grpSpPr>
      <p:sp>
        <p:nvSpPr>
          <p:cNvPr id="93" name="Google Shape;93;p7"/>
          <p:cNvSpPr txBox="1"/>
          <p:nvPr/>
        </p:nvSpPr>
        <p:spPr>
          <a:xfrm>
            <a:off x="515491" y="981759"/>
            <a:ext cx="11307315" cy="41549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u="none" strike="noStrike">
                <a:solidFill>
                  <a:srgbClr val="FF0000"/>
                </a:solidFill>
                <a:latin typeface="Cambria"/>
                <a:ea typeface="Cambria"/>
                <a:cs typeface="Cambria"/>
                <a:sym typeface="Cambria"/>
              </a:rPr>
              <a:t>Question: Can you update the data in an view?</a:t>
            </a:r>
            <a:endParaRPr/>
          </a:p>
          <a:p>
            <a:pPr indent="0" lvl="0" marL="0" marR="0" rtl="0" algn="just">
              <a:spcBef>
                <a:spcPts val="0"/>
              </a:spcBef>
              <a:spcAft>
                <a:spcPts val="0"/>
              </a:spcAft>
              <a:buNone/>
            </a:pPr>
            <a:r>
              <a:rPr b="0" i="0" lang="en-US" sz="2400" u="none" strike="noStrike">
                <a:solidFill>
                  <a:srgbClr val="FF0000"/>
                </a:solidFill>
                <a:latin typeface="Cambria"/>
                <a:ea typeface="Cambria"/>
                <a:cs typeface="Cambria"/>
                <a:sym typeface="Cambria"/>
              </a:rPr>
              <a:t>Answer :  </a:t>
            </a:r>
            <a:r>
              <a:rPr b="0" i="0" lang="en-US" sz="2400" u="none" strike="noStrike">
                <a:solidFill>
                  <a:srgbClr val="000000"/>
                </a:solidFill>
                <a:latin typeface="Cambria"/>
                <a:ea typeface="Cambria"/>
                <a:cs typeface="Cambria"/>
                <a:sym typeface="Cambria"/>
              </a:rPr>
              <a:t>A view is created by joining one or more tables. When you update record(s) in a view, it updates the records in the underlying tables that make up the View. So, yes, you can update the data in View providing you have the proper privileges to the underlying tables.</a:t>
            </a:r>
            <a:endParaRPr/>
          </a:p>
          <a:p>
            <a:pPr indent="0" lvl="0" marL="0" marR="0" rtl="0" algn="just">
              <a:spcBef>
                <a:spcPts val="0"/>
              </a:spcBef>
              <a:spcAft>
                <a:spcPts val="0"/>
              </a:spcAft>
              <a:buNone/>
            </a:pPr>
            <a:r>
              <a:t/>
            </a:r>
            <a:endParaRPr b="0" i="0" sz="2400" u="none" strike="noStrike">
              <a:solidFill>
                <a:srgbClr val="FF0000"/>
              </a:solidFill>
              <a:latin typeface="Cambria"/>
              <a:ea typeface="Cambria"/>
              <a:cs typeface="Cambria"/>
              <a:sym typeface="Cambria"/>
            </a:endParaRPr>
          </a:p>
          <a:p>
            <a:pPr indent="0" lvl="0" marL="0" marR="0" rtl="0" algn="just">
              <a:spcBef>
                <a:spcPts val="0"/>
              </a:spcBef>
              <a:spcAft>
                <a:spcPts val="0"/>
              </a:spcAft>
              <a:buNone/>
            </a:pPr>
            <a:r>
              <a:rPr b="0" i="0" lang="en-US" sz="2400" u="none" strike="noStrike">
                <a:solidFill>
                  <a:srgbClr val="FF0000"/>
                </a:solidFill>
                <a:latin typeface="Cambria"/>
                <a:ea typeface="Cambria"/>
                <a:cs typeface="Cambria"/>
                <a:sym typeface="Cambria"/>
              </a:rPr>
              <a:t>Question: Does the SQL View exist if the table is dropped from the database?</a:t>
            </a:r>
            <a:endParaRPr/>
          </a:p>
          <a:p>
            <a:pPr indent="0" lvl="0" marL="0" marR="0" rtl="0" algn="just">
              <a:spcBef>
                <a:spcPts val="0"/>
              </a:spcBef>
              <a:spcAft>
                <a:spcPts val="0"/>
              </a:spcAft>
              <a:buNone/>
            </a:pPr>
            <a:r>
              <a:rPr b="0" i="0" lang="en-US" sz="2400" u="none" strike="noStrike">
                <a:solidFill>
                  <a:srgbClr val="FF0000"/>
                </a:solidFill>
                <a:latin typeface="Cambria"/>
                <a:ea typeface="Cambria"/>
                <a:cs typeface="Cambria"/>
                <a:sym typeface="Cambria"/>
              </a:rPr>
              <a:t>Answer:  </a:t>
            </a:r>
            <a:r>
              <a:rPr b="0" i="0" lang="en-US" sz="2400" u="none" strike="noStrike">
                <a:solidFill>
                  <a:srgbClr val="000000"/>
                </a:solidFill>
                <a:latin typeface="Cambria"/>
                <a:ea typeface="Cambria"/>
                <a:cs typeface="Cambria"/>
                <a:sym typeface="Cambria"/>
              </a:rPr>
              <a:t>Yes, View continues to exist even after one of the tables (that the SQL View is based on) is dropped from the database. However, if you try to query the View after the table has been dropped, you will receive a message indicating that the View has errors.</a:t>
            </a:r>
            <a:endParaRPr sz="2400">
              <a:solidFill>
                <a:schemeClr val="dk1"/>
              </a:solidFill>
              <a:latin typeface="Cambria"/>
              <a:ea typeface="Cambria"/>
              <a:cs typeface="Cambria"/>
              <a:sym typeface="Cambria"/>
            </a:endParaRPr>
          </a:p>
        </p:txBody>
      </p:sp>
      <p:sp>
        <p:nvSpPr>
          <p:cNvPr id="94" name="Google Shape;94;p7"/>
          <p:cNvSpPr txBox="1"/>
          <p:nvPr/>
        </p:nvSpPr>
        <p:spPr>
          <a:xfrm>
            <a:off x="334851" y="60622"/>
            <a:ext cx="7843234" cy="652306"/>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Views</a:t>
            </a:r>
            <a:endParaRPr b="1" sz="4400">
              <a:solidFill>
                <a:schemeClr val="dk1"/>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8"/>
          <p:cNvPicPr preferRelativeResize="0"/>
          <p:nvPr/>
        </p:nvPicPr>
        <p:blipFill rotWithShape="1">
          <a:blip r:embed="rId3">
            <a:alphaModFix/>
          </a:blip>
          <a:srcRect b="0" l="0" r="0" t="0"/>
          <a:stretch/>
        </p:blipFill>
        <p:spPr>
          <a:xfrm>
            <a:off x="3866604" y="0"/>
            <a:ext cx="8325396" cy="6683829"/>
          </a:xfrm>
          <a:prstGeom prst="rect">
            <a:avLst/>
          </a:prstGeom>
          <a:noFill/>
          <a:ln>
            <a:noFill/>
          </a:ln>
        </p:spPr>
      </p:pic>
      <p:sp>
        <p:nvSpPr>
          <p:cNvPr id="100" name="Google Shape;100;p8"/>
          <p:cNvSpPr txBox="1"/>
          <p:nvPr/>
        </p:nvSpPr>
        <p:spPr>
          <a:xfrm>
            <a:off x="334851" y="60622"/>
            <a:ext cx="7843234" cy="652306"/>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Cambria"/>
              <a:buNone/>
            </a:pPr>
            <a:r>
              <a:rPr b="1" lang="en-US" sz="4400">
                <a:solidFill>
                  <a:schemeClr val="dk1"/>
                </a:solidFill>
                <a:latin typeface="Cambria"/>
                <a:ea typeface="Cambria"/>
                <a:cs typeface="Cambria"/>
                <a:sym typeface="Cambria"/>
              </a:rPr>
              <a:t>Views</a:t>
            </a:r>
            <a:endParaRPr b="1" sz="44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9"/>
          <p:cNvSpPr txBox="1"/>
          <p:nvPr>
            <p:ph type="title"/>
          </p:nvPr>
        </p:nvSpPr>
        <p:spPr>
          <a:xfrm>
            <a:off x="0" y="1"/>
            <a:ext cx="12192000" cy="711200"/>
          </a:xfrm>
          <a:prstGeom prst="rect">
            <a:avLst/>
          </a:prstGeom>
          <a:solidFill>
            <a:srgbClr val="C0C0C0">
              <a:alpha val="49803"/>
            </a:srgbClr>
          </a:solidFill>
          <a:ln>
            <a:noFill/>
          </a:ln>
        </p:spPr>
        <p:txBody>
          <a:bodyPr anchorCtr="0" anchor="ctr" bIns="108000" lIns="216000" spcFirstLastPara="1" rIns="216000" wrap="square" tIns="108000">
            <a:normAutofit/>
          </a:bodyPr>
          <a:lstStyle/>
          <a:p>
            <a:pPr indent="0" lvl="0" marL="0" rtl="0" algn="l">
              <a:lnSpc>
                <a:spcPct val="90000"/>
              </a:lnSpc>
              <a:spcBef>
                <a:spcPts val="0"/>
              </a:spcBef>
              <a:spcAft>
                <a:spcPts val="0"/>
              </a:spcAft>
              <a:buClr>
                <a:srgbClr val="363636"/>
              </a:buClr>
              <a:buSzPts val="3400"/>
              <a:buFont typeface="Roboto"/>
              <a:buNone/>
            </a:pPr>
            <a:r>
              <a:rPr lang="en-US"/>
              <a:t>PL / SQL</a:t>
            </a:r>
            <a:endParaRPr/>
          </a:p>
        </p:txBody>
      </p:sp>
      <p:sp>
        <p:nvSpPr>
          <p:cNvPr id="106" name="Google Shape;106;p9"/>
          <p:cNvSpPr txBox="1"/>
          <p:nvPr>
            <p:ph idx="1" type="body"/>
          </p:nvPr>
        </p:nvSpPr>
        <p:spPr>
          <a:xfrm>
            <a:off x="131180" y="863444"/>
            <a:ext cx="11929641" cy="5590565"/>
          </a:xfrm>
          <a:prstGeom prst="rect">
            <a:avLst/>
          </a:prstGeom>
          <a:noFill/>
          <a:ln>
            <a:noFill/>
          </a:ln>
        </p:spPr>
        <p:txBody>
          <a:bodyPr anchorCtr="0" anchor="t" bIns="45700" lIns="91425" spcFirstLastPara="1" rIns="91425" wrap="square" tIns="45700">
            <a:noAutofit/>
          </a:bodyPr>
          <a:lstStyle/>
          <a:p>
            <a:pPr indent="-265113" lvl="0" marL="265113" rtl="0" algn="just">
              <a:lnSpc>
                <a:spcPct val="90000"/>
              </a:lnSpc>
              <a:spcBef>
                <a:spcPts val="0"/>
              </a:spcBef>
              <a:spcAft>
                <a:spcPts val="0"/>
              </a:spcAft>
              <a:buClr>
                <a:schemeClr val="accent6"/>
              </a:buClr>
              <a:buSzPts val="2400"/>
              <a:buFont typeface="Noto Sans Symbols"/>
              <a:buChar char="🞂"/>
            </a:pPr>
            <a:r>
              <a:rPr lang="en-US"/>
              <a:t>PL/SQL stands for “</a:t>
            </a:r>
            <a:r>
              <a:rPr b="1" lang="en-US"/>
              <a:t>Procedural Language extensions to the Structured Query Language</a:t>
            </a:r>
            <a:r>
              <a:rPr lang="en-US"/>
              <a:t>.”</a:t>
            </a:r>
            <a:endParaRPr/>
          </a:p>
          <a:p>
            <a:pPr indent="-265113" lvl="0" marL="265113" rtl="0" algn="just">
              <a:lnSpc>
                <a:spcPct val="90000"/>
              </a:lnSpc>
              <a:spcBef>
                <a:spcPts val="1000"/>
              </a:spcBef>
              <a:spcAft>
                <a:spcPts val="0"/>
              </a:spcAft>
              <a:buClr>
                <a:schemeClr val="accent6"/>
              </a:buClr>
              <a:buSzPts val="2400"/>
              <a:buFont typeface="Noto Sans Symbols"/>
              <a:buChar char="🞂"/>
            </a:pPr>
            <a:r>
              <a:rPr lang="en-US"/>
              <a:t>SQL is a popular language for both querying and updating data in relational database management systems (RDBMS).</a:t>
            </a:r>
            <a:endParaRPr/>
          </a:p>
          <a:p>
            <a:pPr indent="-265113" lvl="0" marL="265113" rtl="0" algn="just">
              <a:lnSpc>
                <a:spcPct val="90000"/>
              </a:lnSpc>
              <a:spcBef>
                <a:spcPts val="1000"/>
              </a:spcBef>
              <a:spcAft>
                <a:spcPts val="0"/>
              </a:spcAft>
              <a:buClr>
                <a:schemeClr val="accent6"/>
              </a:buClr>
              <a:buSzPts val="2400"/>
              <a:buFont typeface="Noto Sans Symbols"/>
              <a:buChar char="🞂"/>
            </a:pPr>
            <a:r>
              <a:rPr lang="en-US"/>
              <a:t>PL/SQL is a highly structured and readable language. </a:t>
            </a:r>
            <a:endParaRPr/>
          </a:p>
          <a:p>
            <a:pPr indent="-265113" lvl="0" marL="265113" rtl="0" algn="just">
              <a:lnSpc>
                <a:spcPct val="90000"/>
              </a:lnSpc>
              <a:spcBef>
                <a:spcPts val="1000"/>
              </a:spcBef>
              <a:spcAft>
                <a:spcPts val="0"/>
              </a:spcAft>
              <a:buClr>
                <a:schemeClr val="accent6"/>
              </a:buClr>
              <a:buSzPts val="2400"/>
              <a:buFont typeface="Noto Sans Symbols"/>
              <a:buChar char="🞂"/>
            </a:pPr>
            <a:r>
              <a:rPr lang="en-US"/>
              <a:t>PL/SQL is a standard and portable language for Oracle Database development. </a:t>
            </a:r>
            <a:endParaRPr/>
          </a:p>
          <a:p>
            <a:pPr indent="-265113" lvl="0" marL="265113" rtl="0" algn="just">
              <a:lnSpc>
                <a:spcPct val="90000"/>
              </a:lnSpc>
              <a:spcBef>
                <a:spcPts val="1000"/>
              </a:spcBef>
              <a:spcAft>
                <a:spcPts val="0"/>
              </a:spcAft>
              <a:buClr>
                <a:schemeClr val="accent6"/>
              </a:buClr>
              <a:buSzPts val="2400"/>
              <a:buFont typeface="Noto Sans Symbols"/>
              <a:buChar char="🞂"/>
            </a:pPr>
            <a:r>
              <a:rPr lang="en-US"/>
              <a:t>PL/SQL program that runs on a system that does not have an Oracle Database.</a:t>
            </a:r>
            <a:endParaRPr/>
          </a:p>
          <a:p>
            <a:pPr indent="-265113" lvl="0" marL="265113" rtl="0" algn="just">
              <a:lnSpc>
                <a:spcPct val="90000"/>
              </a:lnSpc>
              <a:spcBef>
                <a:spcPts val="1000"/>
              </a:spcBef>
              <a:spcAft>
                <a:spcPts val="0"/>
              </a:spcAft>
              <a:buClr>
                <a:schemeClr val="accent6"/>
              </a:buClr>
              <a:buSzPts val="2400"/>
              <a:buFont typeface="Noto Sans Symbols"/>
              <a:buChar char="🞂"/>
            </a:pPr>
            <a:r>
              <a:rPr lang="en-US"/>
              <a:t>PL/SQL is a high-performance and highly integrated database language.</a:t>
            </a:r>
            <a:endParaRPr/>
          </a:p>
          <a:p>
            <a:pPr indent="-112713" lvl="0" marL="265113" rtl="0" algn="just">
              <a:lnSpc>
                <a:spcPct val="90000"/>
              </a:lnSpc>
              <a:spcBef>
                <a:spcPts val="1000"/>
              </a:spcBef>
              <a:spcAft>
                <a:spcPts val="0"/>
              </a:spcAft>
              <a:buClr>
                <a:schemeClr val="accent6"/>
              </a:buClr>
              <a:buSzPts val="2400"/>
              <a:buFont typeface="Noto Sans Symbol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5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5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5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500"/>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500"/>
                                        <p:tgtEl>
                                          <p:spTgt spid="1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animEffect filter="fade" transition="in">
                                      <p:cBhvr>
                                        <p:cTn dur="500"/>
                                        <p:tgtEl>
                                          <p:spTgt spid="1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6" st="6"/>
                                            </p:txEl>
                                          </p:spTgt>
                                        </p:tgtEl>
                                        <p:attrNameLst>
                                          <p:attrName>style.visibility</p:attrName>
                                        </p:attrNameLst>
                                      </p:cBhvr>
                                      <p:to>
                                        <p:strVal val="visible"/>
                                      </p:to>
                                    </p:set>
                                    <p:animEffect filter="fade" transition="in">
                                      <p:cBhvr>
                                        <p:cTn dur="500"/>
                                        <p:tgtEl>
                                          <p:spTgt spid="10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Jay">
      <a:dk1>
        <a:srgbClr val="212121"/>
      </a:dk1>
      <a:lt1>
        <a:srgbClr val="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2020-05-01T05:09:15Z</dcterms:created>
  <dc:creator>ADMIN</dc:creator>
</cp:coreProperties>
</file>